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_rels/presentation.xml.rels" ContentType="application/vnd.openxmlformats-package.relationships+xml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media/image5.png" ContentType="image/png"/>
  <Override PartName="/ppt/media/image10.png" ContentType="image/png"/>
  <Override PartName="/ppt/media/image6.png" ContentType="image/png"/>
  <Override PartName="/ppt/media/image11.png" ContentType="image/png"/>
  <Override PartName="/ppt/media/image7.png" ContentType="image/png"/>
  <Override PartName="/ppt/media/image12.png" ContentType="image/png"/>
  <Override PartName="/ppt/media/image8.png" ContentType="image/png"/>
  <Override PartName="/ppt/media/image13.png" ContentType="image/png"/>
  <Override PartName="/ppt/media/image9.png" ContentType="image/png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_rels/slideLayout22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20.xml.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1.xml.rels" ContentType="application/vnd.openxmlformats-package.relationships+xml"/>
  <Override PartName="/ppt/slides/_rels/slide1.xml.rels" ContentType="application/vnd.openxmlformats-package.relationships+xml"/>
  <Override PartName="/ppt/slides/_rels/slide4.xml.rels" ContentType="application/vnd.openxmlformats-package.relationships+xml"/>
  <Override PartName="/ppt/slides/_rels/slide2.xml.rels" ContentType="application/vnd.openxmlformats-package.relationships+xml"/>
  <Override PartName="/ppt/slides/_rels/slide5.xml.rels" ContentType="application/vnd.openxmlformats-package.relationships+xml"/>
  <Override PartName="/ppt/slides/_rels/slide3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10.xml.rels" ContentType="application/vnd.openxmlformats-package.relationships+xml"/>
  <Override PartName="/ppt/slides/_rels/slide9.xml.rels" ContentType="application/vnd.openxmlformats-package.relationships+xml"/>
  <Override PartName="/ppt/slides/_rels/slide8.xml.rels" ContentType="application/vnd.openxmlformats-package.relationships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10.xml" ContentType="application/vnd.openxmlformats-officedocument.presentationml.slide+xml"/>
  <Override PartName="/ppt/slides/slide8.xml" ContentType="application/vnd.openxmlformats-officedocument.presentationml.slide+xml"/>
  <Override PartName="/ppt/slides/slide11.xml" ContentType="application/vnd.openxmlformats-officedocument.presentationml.slide+xml"/>
  <Override PartName="/ppt/slides/slide9.xml" ContentType="application/vnd.openxmlformats-officedocument.presentationml.slide+xml"/>
  <Override PartName="/ppt/slides/slide12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</p:sldIdLst>
  <p:sldSz cx="10080625" cy="567055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128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2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7" name="PlaceHolder 3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2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128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56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 type="body"/>
          </p:nvPr>
        </p:nvSpPr>
        <p:spPr>
          <a:xfrm>
            <a:off x="5152320" y="1326600"/>
            <a:ext cx="442656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1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56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2" name="PlaceHolder 5"/>
          <p:cNvSpPr>
            <a:spLocks noGrp="1"/>
          </p:cNvSpPr>
          <p:nvPr>
            <p:ph type="body"/>
          </p:nvPr>
        </p:nvSpPr>
        <p:spPr>
          <a:xfrm>
            <a:off x="5152320" y="3044160"/>
            <a:ext cx="442656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128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 fontScale="5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 type="body"/>
          </p:nvPr>
        </p:nvSpPr>
        <p:spPr>
          <a:xfrm>
            <a:off x="35712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 fontScale="5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6" name="PlaceHolder 4"/>
          <p:cNvSpPr>
            <a:spLocks noGrp="1"/>
          </p:cNvSpPr>
          <p:nvPr>
            <p:ph type="body"/>
          </p:nvPr>
        </p:nvSpPr>
        <p:spPr>
          <a:xfrm>
            <a:off x="663804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 fontScale="5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7" name="PlaceHolder 5"/>
          <p:cNvSpPr>
            <a:spLocks noGrp="1"/>
          </p:cNvSpPr>
          <p:nvPr>
            <p:ph type="body"/>
          </p:nvPr>
        </p:nvSpPr>
        <p:spPr>
          <a:xfrm>
            <a:off x="5040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 fontScale="5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8" name="PlaceHolder 6"/>
          <p:cNvSpPr>
            <a:spLocks noGrp="1"/>
          </p:cNvSpPr>
          <p:nvPr>
            <p:ph type="body"/>
          </p:nvPr>
        </p:nvSpPr>
        <p:spPr>
          <a:xfrm>
            <a:off x="35712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 fontScale="5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9" name="PlaceHolder 7"/>
          <p:cNvSpPr>
            <a:spLocks noGrp="1"/>
          </p:cNvSpPr>
          <p:nvPr>
            <p:ph type="body"/>
          </p:nvPr>
        </p:nvSpPr>
        <p:spPr>
          <a:xfrm>
            <a:off x="663804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 fontScale="56000"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128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280" cy="32878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128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280" cy="3287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128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560" cy="3287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0" name="PlaceHolder 3"/>
          <p:cNvSpPr>
            <a:spLocks noGrp="1"/>
          </p:cNvSpPr>
          <p:nvPr>
            <p:ph type="body"/>
          </p:nvPr>
        </p:nvSpPr>
        <p:spPr>
          <a:xfrm>
            <a:off x="5152320" y="1326600"/>
            <a:ext cx="4426560" cy="3287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128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subTitle"/>
          </p:nvPr>
        </p:nvSpPr>
        <p:spPr>
          <a:xfrm>
            <a:off x="504000" y="74160"/>
            <a:ext cx="9071280" cy="5795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128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56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5152320" y="1326600"/>
            <a:ext cx="4426560" cy="3287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56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128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280" cy="32878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128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560" cy="3287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5152320" y="1326600"/>
            <a:ext cx="442656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5152320" y="3044160"/>
            <a:ext cx="442656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128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56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5152320" y="1326600"/>
            <a:ext cx="442656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4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2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128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2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7" name="PlaceHolder 3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2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128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56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0" name="PlaceHolder 3"/>
          <p:cNvSpPr>
            <a:spLocks noGrp="1"/>
          </p:cNvSpPr>
          <p:nvPr>
            <p:ph type="body"/>
          </p:nvPr>
        </p:nvSpPr>
        <p:spPr>
          <a:xfrm>
            <a:off x="5152320" y="1326600"/>
            <a:ext cx="442656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1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56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2" name="PlaceHolder 5"/>
          <p:cNvSpPr>
            <a:spLocks noGrp="1"/>
          </p:cNvSpPr>
          <p:nvPr>
            <p:ph type="body"/>
          </p:nvPr>
        </p:nvSpPr>
        <p:spPr>
          <a:xfrm>
            <a:off x="5152320" y="3044160"/>
            <a:ext cx="442656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128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74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 fontScale="5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5" name="PlaceHolder 3"/>
          <p:cNvSpPr>
            <a:spLocks noGrp="1"/>
          </p:cNvSpPr>
          <p:nvPr>
            <p:ph type="body"/>
          </p:nvPr>
        </p:nvSpPr>
        <p:spPr>
          <a:xfrm>
            <a:off x="357120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 fontScale="5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6" name="PlaceHolder 4"/>
          <p:cNvSpPr>
            <a:spLocks noGrp="1"/>
          </p:cNvSpPr>
          <p:nvPr>
            <p:ph type="body"/>
          </p:nvPr>
        </p:nvSpPr>
        <p:spPr>
          <a:xfrm>
            <a:off x="6638040" y="1326600"/>
            <a:ext cx="2920680" cy="1568160"/>
          </a:xfrm>
          <a:prstGeom prst="rect">
            <a:avLst/>
          </a:prstGeom>
        </p:spPr>
        <p:txBody>
          <a:bodyPr lIns="0" rIns="0" tIns="0" bIns="0">
            <a:normAutofit fontScale="5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7" name="PlaceHolder 5"/>
          <p:cNvSpPr>
            <a:spLocks noGrp="1"/>
          </p:cNvSpPr>
          <p:nvPr>
            <p:ph type="body"/>
          </p:nvPr>
        </p:nvSpPr>
        <p:spPr>
          <a:xfrm>
            <a:off x="5040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 fontScale="5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8" name="PlaceHolder 6"/>
          <p:cNvSpPr>
            <a:spLocks noGrp="1"/>
          </p:cNvSpPr>
          <p:nvPr>
            <p:ph type="body"/>
          </p:nvPr>
        </p:nvSpPr>
        <p:spPr>
          <a:xfrm>
            <a:off x="357120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 fontScale="5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9" name="PlaceHolder 7"/>
          <p:cNvSpPr>
            <a:spLocks noGrp="1"/>
          </p:cNvSpPr>
          <p:nvPr>
            <p:ph type="body"/>
          </p:nvPr>
        </p:nvSpPr>
        <p:spPr>
          <a:xfrm>
            <a:off x="6638040" y="3044160"/>
            <a:ext cx="2920680" cy="1568160"/>
          </a:xfrm>
          <a:prstGeom prst="rect">
            <a:avLst/>
          </a:prstGeom>
        </p:spPr>
        <p:txBody>
          <a:bodyPr lIns="0" rIns="0" tIns="0" bIns="0">
            <a:normAutofit fontScale="56000"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128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280" cy="3287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128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560" cy="3287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0" name="PlaceHolder 3"/>
          <p:cNvSpPr>
            <a:spLocks noGrp="1"/>
          </p:cNvSpPr>
          <p:nvPr>
            <p:ph type="body"/>
          </p:nvPr>
        </p:nvSpPr>
        <p:spPr>
          <a:xfrm>
            <a:off x="5152320" y="1326600"/>
            <a:ext cx="4426560" cy="3287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128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subTitle"/>
          </p:nvPr>
        </p:nvSpPr>
        <p:spPr>
          <a:xfrm>
            <a:off x="504000" y="74160"/>
            <a:ext cx="9071280" cy="5795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128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56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5" name="PlaceHolder 3"/>
          <p:cNvSpPr>
            <a:spLocks noGrp="1"/>
          </p:cNvSpPr>
          <p:nvPr>
            <p:ph type="body"/>
          </p:nvPr>
        </p:nvSpPr>
        <p:spPr>
          <a:xfrm>
            <a:off x="5152320" y="1326600"/>
            <a:ext cx="4426560" cy="3287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6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442656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128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560" cy="3287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9" name="PlaceHolder 3"/>
          <p:cNvSpPr>
            <a:spLocks noGrp="1"/>
          </p:cNvSpPr>
          <p:nvPr>
            <p:ph type="body"/>
          </p:nvPr>
        </p:nvSpPr>
        <p:spPr>
          <a:xfrm>
            <a:off x="5152320" y="1326600"/>
            <a:ext cx="442656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0" name="PlaceHolder 4"/>
          <p:cNvSpPr>
            <a:spLocks noGrp="1"/>
          </p:cNvSpPr>
          <p:nvPr>
            <p:ph type="body"/>
          </p:nvPr>
        </p:nvSpPr>
        <p:spPr>
          <a:xfrm>
            <a:off x="5152320" y="3044160"/>
            <a:ext cx="442656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128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56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3" name="PlaceHolder 3"/>
          <p:cNvSpPr>
            <a:spLocks noGrp="1"/>
          </p:cNvSpPr>
          <p:nvPr>
            <p:ph type="body"/>
          </p:nvPr>
        </p:nvSpPr>
        <p:spPr>
          <a:xfrm>
            <a:off x="5152320" y="1326600"/>
            <a:ext cx="442656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4" name="PlaceHolder 4"/>
          <p:cNvSpPr>
            <a:spLocks noGrp="1"/>
          </p:cNvSpPr>
          <p:nvPr>
            <p:ph type="body"/>
          </p:nvPr>
        </p:nvSpPr>
        <p:spPr>
          <a:xfrm>
            <a:off x="504000" y="3044160"/>
            <a:ext cx="9071280" cy="15681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0" name="" descr=""/>
          <p:cNvPicPr/>
          <p:nvPr/>
        </p:nvPicPr>
        <p:blipFill>
          <a:blip r:embed="rId2"/>
          <a:srcRect l="0" t="17822" r="0" b="0"/>
          <a:stretch/>
        </p:blipFill>
        <p:spPr>
          <a:xfrm>
            <a:off x="0" y="0"/>
            <a:ext cx="10079640" cy="5699880"/>
          </a:xfrm>
          <a:prstGeom prst="rect">
            <a:avLst/>
          </a:prstGeom>
          <a:ln w="0">
            <a:noFill/>
          </a:ln>
        </p:spPr>
      </p:pic>
      <p:sp>
        <p:nvSpPr>
          <p:cNvPr id="1" name=""/>
          <p:cNvSpPr/>
          <p:nvPr/>
        </p:nvSpPr>
        <p:spPr>
          <a:xfrm>
            <a:off x="0" y="0"/>
            <a:ext cx="10079640" cy="5699880"/>
          </a:xfrm>
          <a:prstGeom prst="rect">
            <a:avLst/>
          </a:prstGeom>
          <a:solidFill>
            <a:srgbClr val="559698">
              <a:alpha val="50000"/>
            </a:srgbClr>
          </a:solidFill>
          <a:ln w="0"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1280" cy="12499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ru-RU" sz="1800" spc="-1" strike="noStrike">
                <a:latin typeface="Arial"/>
              </a:rPr>
              <a:t>Для правки текста заглавия щёлкните мышью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" descr=""/>
          <p:cNvPicPr/>
          <p:nvPr/>
        </p:nvPicPr>
        <p:blipFill>
          <a:blip r:embed="rId2"/>
          <a:srcRect l="0" t="17822" r="0" b="0"/>
          <a:stretch/>
        </p:blipFill>
        <p:spPr>
          <a:xfrm>
            <a:off x="0" y="0"/>
            <a:ext cx="10079640" cy="5699880"/>
          </a:xfrm>
          <a:prstGeom prst="rect">
            <a:avLst/>
          </a:prstGeom>
          <a:ln w="0">
            <a:noFill/>
          </a:ln>
        </p:spPr>
      </p:pic>
      <p:sp>
        <p:nvSpPr>
          <p:cNvPr id="41" name=""/>
          <p:cNvSpPr/>
          <p:nvPr/>
        </p:nvSpPr>
        <p:spPr>
          <a:xfrm>
            <a:off x="0" y="0"/>
            <a:ext cx="10079640" cy="5699880"/>
          </a:xfrm>
          <a:prstGeom prst="rect">
            <a:avLst/>
          </a:prstGeom>
          <a:solidFill>
            <a:srgbClr val="559698">
              <a:alpha val="50000"/>
            </a:srgbClr>
          </a:solidFill>
          <a:ln w="0"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</p:sp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1280" cy="12499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ru-RU" sz="1800" spc="-1" strike="noStrike">
                <a:latin typeface="Arial"/>
              </a:rPr>
              <a:t>Для правки текста заглавия щёлкните мышью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280" cy="32878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latin typeface="Arial"/>
              </a:rPr>
              <a:t>Второй уровень структуры</a:t>
            </a:r>
            <a:endParaRPr b="0" lang="ru-RU" sz="1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Третий уровень структуры</a:t>
            </a:r>
            <a:endParaRPr b="0" lang="ru-RU" sz="18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latin typeface="Arial"/>
              </a:rPr>
              <a:t>Четвёртый уровень структуры</a:t>
            </a:r>
            <a:endParaRPr b="0" lang="ru-RU" sz="18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Пятый уровень структуры</a:t>
            </a:r>
            <a:endParaRPr b="0" lang="ru-RU" sz="18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Шестой уровень структуры</a:t>
            </a:r>
            <a:endParaRPr b="0" lang="ru-RU" sz="18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latin typeface="Arial"/>
              </a:rPr>
              <a:t>Седьмой уровень структуры</a:t>
            </a:r>
            <a:endParaRPr b="0" lang="ru-RU" sz="18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slideLayout" Target="../slideLayouts/slideLayout1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image" Target="../media/image9.png"/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6" Type="http://schemas.openxmlformats.org/officeDocument/2006/relationships/slideLayout" Target="../slideLayouts/slideLayout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"/>
          <p:cNvSpPr/>
          <p:nvPr/>
        </p:nvSpPr>
        <p:spPr>
          <a:xfrm>
            <a:off x="504000" y="226080"/>
            <a:ext cx="9071280" cy="946080"/>
          </a:xfrm>
          <a:prstGeom prst="rect">
            <a:avLst/>
          </a:prstGeom>
          <a:gradFill rotWithShape="0">
            <a:gsLst>
              <a:gs pos="0">
                <a:srgbClr val="86fff9">
                  <a:alpha val="70196"/>
                </a:srgbClr>
              </a:gs>
              <a:gs pos="100000">
                <a:srgbClr val="00bfff">
                  <a:alpha val="70196"/>
                </a:srgbClr>
              </a:gs>
            </a:gsLst>
            <a:lin ang="5400000"/>
          </a:gra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latin typeface="Arial"/>
              </a:rPr>
              <a:t>Презентация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81" name=""/>
          <p:cNvSpPr/>
          <p:nvPr/>
        </p:nvSpPr>
        <p:spPr>
          <a:xfrm>
            <a:off x="504000" y="1182600"/>
            <a:ext cx="9071280" cy="1373040"/>
          </a:xfrm>
          <a:prstGeom prst="rect">
            <a:avLst/>
          </a:prstGeom>
          <a:gradFill rotWithShape="0">
            <a:gsLst>
              <a:gs pos="0">
                <a:srgbClr val="86fff9">
                  <a:alpha val="70196"/>
                </a:srgbClr>
              </a:gs>
              <a:gs pos="100000">
                <a:srgbClr val="9dc3e6">
                  <a:alpha val="70196"/>
                </a:srgbClr>
              </a:gs>
            </a:gsLst>
            <a:lin ang="3600000"/>
          </a:gra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3200" spc="-1" strike="noStrike">
                <a:latin typeface="Arial"/>
              </a:rPr>
              <a:t>На тему: «Аудиоредакторы для Unix-подобных* систем»</a:t>
            </a:r>
            <a:endParaRPr b="0" lang="ru-RU" sz="3200" spc="-1" strike="noStrike">
              <a:latin typeface="Arial"/>
            </a:endParaRPr>
          </a:p>
        </p:txBody>
      </p:sp>
      <p:sp>
        <p:nvSpPr>
          <p:cNvPr id="82" name=""/>
          <p:cNvSpPr/>
          <p:nvPr/>
        </p:nvSpPr>
        <p:spPr>
          <a:xfrm>
            <a:off x="0" y="4878000"/>
            <a:ext cx="1694160" cy="829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ru-RU" sz="1050" spc="-1" strike="noStrike">
                <a:latin typeface="Arial"/>
              </a:rPr>
              <a:t>*В презентации </a:t>
            </a:r>
            <a:endParaRPr b="0" lang="ru-RU" sz="10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050" spc="-1" strike="noStrike">
                <a:latin typeface="Arial"/>
              </a:rPr>
              <a:t>представлены</a:t>
            </a:r>
            <a:endParaRPr b="0" lang="ru-RU" sz="10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050" spc="-1" strike="noStrike">
                <a:latin typeface="Arial"/>
              </a:rPr>
              <a:t> </a:t>
            </a:r>
            <a:r>
              <a:rPr b="0" lang="ru-RU" sz="1050" spc="-1" strike="noStrike">
                <a:latin typeface="Arial"/>
              </a:rPr>
              <a:t>аудиоредакторы </a:t>
            </a:r>
            <a:endParaRPr b="0" lang="ru-RU" sz="10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050" spc="-1" strike="noStrike">
                <a:latin typeface="Arial"/>
              </a:rPr>
              <a:t>для систем на основе</a:t>
            </a:r>
            <a:endParaRPr b="0" lang="ru-RU" sz="105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050" spc="-1" strike="noStrike">
                <a:latin typeface="Arial"/>
              </a:rPr>
              <a:t> </a:t>
            </a:r>
            <a:r>
              <a:rPr b="0" lang="ru-RU" sz="1050" spc="-1" strike="noStrike">
                <a:latin typeface="Arial"/>
              </a:rPr>
              <a:t>ядра Linux</a:t>
            </a:r>
            <a:endParaRPr b="0" lang="ru-RU" sz="1050" spc="-1" strike="noStrike">
              <a:latin typeface="Arial"/>
            </a:endParaRPr>
          </a:p>
        </p:txBody>
      </p:sp>
      <p:sp>
        <p:nvSpPr>
          <p:cNvPr id="83" name=""/>
          <p:cNvSpPr txBox="1"/>
          <p:nvPr/>
        </p:nvSpPr>
        <p:spPr>
          <a:xfrm>
            <a:off x="7740000" y="4811760"/>
            <a:ext cx="2340000" cy="858240"/>
          </a:xfrm>
          <a:prstGeom prst="rect">
            <a:avLst/>
          </a:prstGeom>
          <a:gradFill rotWithShape="0">
            <a:gsLst>
              <a:gs pos="0">
                <a:srgbClr val="86fff9">
                  <a:alpha val="70196"/>
                </a:srgbClr>
              </a:gs>
              <a:gs pos="100000">
                <a:srgbClr val="9dc3e6">
                  <a:alpha val="70196"/>
                </a:srgbClr>
              </a:gs>
            </a:gsLst>
            <a:lin ang="3600000"/>
          </a:gradFill>
          <a:ln w="0">
            <a:noFill/>
          </a:ln>
        </p:spPr>
        <p:txBody>
          <a:bodyPr lIns="90000" rIns="90000" tIns="45000" bIns="45000">
            <a:noAutofit/>
          </a:bodyPr>
          <a:p>
            <a:pPr algn="r"/>
            <a:r>
              <a:rPr b="0" lang="ru-RU" sz="1800" spc="-1" strike="noStrike">
                <a:latin typeface="Arial"/>
              </a:rPr>
              <a:t>Выполнил:</a:t>
            </a:r>
            <a:endParaRPr b="0" lang="ru-RU" sz="1800" spc="-1" strike="noStrike">
              <a:latin typeface="Arial"/>
            </a:endParaRPr>
          </a:p>
          <a:p>
            <a:pPr algn="r"/>
            <a:r>
              <a:rPr b="0" lang="ru-RU" sz="1800" spc="-1" strike="noStrike">
                <a:latin typeface="Arial"/>
              </a:rPr>
              <a:t>ст. гр. &lt;Группа&gt;</a:t>
            </a:r>
            <a:endParaRPr b="0" lang="ru-RU" sz="1800" spc="-1" strike="noStrike">
              <a:latin typeface="Arial"/>
            </a:endParaRPr>
          </a:p>
          <a:p>
            <a:pPr algn="r"/>
            <a:r>
              <a:rPr b="0" lang="ru-RU" sz="1800" spc="-1" strike="noStrike">
                <a:latin typeface="Arial"/>
              </a:rPr>
              <a:t>&lt;ФИО&gt;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84" name=""/>
          <p:cNvSpPr txBox="1"/>
          <p:nvPr/>
        </p:nvSpPr>
        <p:spPr>
          <a:xfrm>
            <a:off x="3982680" y="5328000"/>
            <a:ext cx="2114640" cy="346320"/>
          </a:xfrm>
          <a:prstGeom prst="rect">
            <a:avLst/>
          </a:prstGeom>
          <a:gradFill rotWithShape="0">
            <a:gsLst>
              <a:gs pos="0">
                <a:srgbClr val="86fff9">
                  <a:alpha val="70196"/>
                </a:srgbClr>
              </a:gs>
              <a:gs pos="100000">
                <a:srgbClr val="9dc3e6">
                  <a:alpha val="70196"/>
                </a:srgbClr>
              </a:gs>
            </a:gsLst>
            <a:lin ang="3600000"/>
          </a:gradFill>
          <a:ln w="0">
            <a:noFill/>
          </a:ln>
        </p:spPr>
        <p:txBody>
          <a:bodyPr lIns="90000" rIns="90000" tIns="45000" bIns="45000">
            <a:noAutofit/>
          </a:bodyPr>
          <a:p>
            <a:r>
              <a:rPr b="0" lang="ru-RU" sz="1800" spc="-1" strike="noStrike">
                <a:latin typeface="Arial"/>
              </a:rPr>
              <a:t>&lt;Город&gt;, 2021</a:t>
            </a:r>
            <a:endParaRPr b="0" lang="ru-RU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"/>
          <p:cNvSpPr/>
          <p:nvPr/>
        </p:nvSpPr>
        <p:spPr>
          <a:xfrm>
            <a:off x="504000" y="1172520"/>
            <a:ext cx="9071280" cy="4497120"/>
          </a:xfrm>
          <a:prstGeom prst="rect">
            <a:avLst/>
          </a:prstGeom>
          <a:gradFill rotWithShape="0">
            <a:gsLst>
              <a:gs pos="0">
                <a:srgbClr val="86fff9">
                  <a:alpha val="70196"/>
                </a:srgbClr>
              </a:gs>
              <a:gs pos="100000">
                <a:srgbClr val="9dc3e6">
                  <a:alpha val="70196"/>
                </a:srgbClr>
              </a:gs>
            </a:gsLst>
            <a:lin ang="3600000"/>
          </a:gra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horzOverflow="clip" vertOverflow="overflow" lIns="0" rIns="0" tIns="0" bIns="0">
            <a:noAutofit/>
          </a:bodyPr>
          <a:p>
            <a:pPr marL="432000" indent="-32364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500" spc="-1" strike="noStrike">
                <a:latin typeface="Arial"/>
              </a:rPr>
              <a:t>Программа для многоканальной записи звука и цифровая звуковая станция в одном. На данный момент может считаться лучшим ПО для Linux в своей категории. Из-за мощного аудио редактора Linux она часто используется профессиональными музыкантами. Среди преимуществ Ardour:</a:t>
            </a:r>
            <a:endParaRPr b="0" lang="ru-RU" sz="1500" spc="-1" strike="noStrike">
              <a:latin typeface="Arial"/>
            </a:endParaRPr>
          </a:p>
          <a:p>
            <a:pPr marL="432000" indent="-32364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500" spc="-1" strike="noStrike">
                <a:latin typeface="Arial"/>
              </a:rPr>
              <a:t>    </a:t>
            </a:r>
            <a:r>
              <a:rPr b="0" lang="ru-RU" sz="1500" spc="-1" strike="noStrike">
                <a:latin typeface="Arial"/>
              </a:rPr>
              <a:t>поддержка сэмплов в любых форматах от 8 до 32 бит и частот сэмплирования в диапазоне от 8 до 192 кГц;</a:t>
            </a:r>
            <a:endParaRPr b="0" lang="ru-RU" sz="1500" spc="-1" strike="noStrike">
              <a:latin typeface="Arial"/>
            </a:endParaRPr>
          </a:p>
          <a:p>
            <a:pPr marL="432000" indent="-32364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500" spc="-1" strike="noStrike">
                <a:latin typeface="Arial"/>
              </a:rPr>
              <a:t>    </a:t>
            </a:r>
            <a:r>
              <a:rPr b="0" lang="ru-RU" sz="1500" spc="-1" strike="noStrike">
                <a:latin typeface="Arial"/>
              </a:rPr>
              <a:t>неограниченная пропускная способность (быстродействие зависит только от скорости записи данных на диск и возможностей звуковых интерфейсов на конкретном ПК);</a:t>
            </a:r>
            <a:endParaRPr b="0" lang="ru-RU" sz="1500" spc="-1" strike="noStrike">
              <a:latin typeface="Arial"/>
            </a:endParaRPr>
          </a:p>
          <a:p>
            <a:pPr marL="432000" indent="-32364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500" spc="-1" strike="noStrike">
                <a:latin typeface="Arial"/>
              </a:rPr>
              <a:t>    </a:t>
            </a:r>
            <a:r>
              <a:rPr b="0" lang="ru-RU" sz="1500" spc="-1" strike="noStrike">
                <a:latin typeface="Arial"/>
              </a:rPr>
              <a:t>использование JACK Audio Connection Kit для всех операций ввода и вывода аудио;</a:t>
            </a:r>
            <a:endParaRPr b="0" lang="ru-RU" sz="1500" spc="-1" strike="noStrike">
              <a:latin typeface="Arial"/>
            </a:endParaRPr>
          </a:p>
          <a:p>
            <a:pPr marL="432000" indent="-32364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500" spc="-1" strike="noStrike">
                <a:latin typeface="Arial"/>
              </a:rPr>
              <a:t>    </a:t>
            </a:r>
            <a:r>
              <a:rPr b="0" lang="ru-RU" sz="1500" spc="-1" strike="noStrike">
                <a:latin typeface="Arial"/>
              </a:rPr>
              <a:t>поддержка MIDI Machine Control;</a:t>
            </a:r>
            <a:endParaRPr b="0" lang="ru-RU" sz="1500" spc="-1" strike="noStrike">
              <a:latin typeface="Arial"/>
            </a:endParaRPr>
          </a:p>
          <a:p>
            <a:pPr marL="432000" indent="-32364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500" spc="-1" strike="noStrike">
                <a:latin typeface="Arial"/>
              </a:rPr>
              <a:t>    </a:t>
            </a:r>
            <a:r>
              <a:rPr b="0" lang="ru-RU" sz="1500" spc="-1" strike="noStrike">
                <a:latin typeface="Arial"/>
              </a:rPr>
              <a:t>неограниченное количество входов и выходов у каждой дорожки микшера и поддержка различных моделей панорамирования.</a:t>
            </a:r>
            <a:endParaRPr b="0" lang="ru-RU" sz="1500" spc="-1" strike="noStrike">
              <a:latin typeface="Arial"/>
            </a:endParaRPr>
          </a:p>
          <a:p>
            <a:pPr marL="432000" indent="-32364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500" spc="-1" strike="noStrike">
                <a:latin typeface="Arial"/>
              </a:rPr>
              <a:t>На официальном сайте бесплатная версия доступна только в виде исходников. Однако пользователи убунтуподобных операционных систем могут установить Ardour из репозитория ubuntu-bionic-universe.</a:t>
            </a:r>
            <a:endParaRPr b="0" lang="ru-RU" sz="1500" spc="-1" strike="noStrike">
              <a:latin typeface="Arial"/>
            </a:endParaRPr>
          </a:p>
        </p:txBody>
      </p:sp>
      <p:sp>
        <p:nvSpPr>
          <p:cNvPr id="98" name=""/>
          <p:cNvSpPr/>
          <p:nvPr/>
        </p:nvSpPr>
        <p:spPr>
          <a:xfrm>
            <a:off x="504000" y="226080"/>
            <a:ext cx="9071280" cy="946080"/>
          </a:xfrm>
          <a:prstGeom prst="rect">
            <a:avLst/>
          </a:prstGeom>
          <a:gradFill rotWithShape="0">
            <a:gsLst>
              <a:gs pos="0">
                <a:srgbClr val="86fff9">
                  <a:alpha val="70196"/>
                </a:srgbClr>
              </a:gs>
              <a:gs pos="100000">
                <a:srgbClr val="00bfff">
                  <a:alpha val="70196"/>
                </a:srgbClr>
              </a:gs>
            </a:gsLst>
            <a:lin ang="5400000"/>
          </a:gra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latin typeface="Arial"/>
              </a:rPr>
              <a:t> </a:t>
            </a:r>
            <a:r>
              <a:rPr b="0" lang="ru-RU" sz="4400" spc="-1" strike="noStrike">
                <a:latin typeface="Arial"/>
              </a:rPr>
              <a:t>Ardour</a:t>
            </a:r>
            <a:endParaRPr b="0" lang="ru-RU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85" dur="indefinite" restart="never" nodeType="tmRoot">
          <p:childTnLst>
            <p:seq>
              <p:cTn id="86" dur="indefinite" nodeType="mainSeq"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nodeType="afterEffect" fill="hold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9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nodeType="afterEffect" fill="hold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9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" descr=""/>
          <p:cNvPicPr/>
          <p:nvPr/>
        </p:nvPicPr>
        <p:blipFill>
          <a:blip r:embed="rId1"/>
          <a:stretch/>
        </p:blipFill>
        <p:spPr>
          <a:xfrm>
            <a:off x="203400" y="92160"/>
            <a:ext cx="9752760" cy="54856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98" dur="indefinite" restart="never" nodeType="tmRoot">
          <p:childTnLst>
            <p:seq>
              <p:cTn id="99" dur="indefinite" nodeType="mainSeq"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nodeType="afterEffect" fill="hold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0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"/>
          <p:cNvSpPr/>
          <p:nvPr/>
        </p:nvSpPr>
        <p:spPr>
          <a:xfrm>
            <a:off x="504000" y="1182600"/>
            <a:ext cx="9071280" cy="3287880"/>
          </a:xfrm>
          <a:prstGeom prst="rect">
            <a:avLst/>
          </a:prstGeom>
          <a:gradFill rotWithShape="0">
            <a:gsLst>
              <a:gs pos="0">
                <a:srgbClr val="86fff9">
                  <a:alpha val="70196"/>
                </a:srgbClr>
              </a:gs>
              <a:gs pos="100000">
                <a:srgbClr val="9dc3e6">
                  <a:alpha val="70196"/>
                </a:srgbClr>
              </a:gs>
            </a:gsLst>
            <a:lin ang="3600000"/>
          </a:gra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normAutofit/>
          </a:bodyPr>
          <a:p>
            <a:pPr marL="432000" indent="-32364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SubMix</a:t>
            </a:r>
            <a:endParaRPr b="0" lang="ru-RU" sz="3200" spc="-1" strike="noStrike">
              <a:latin typeface="Arial"/>
            </a:endParaRPr>
          </a:p>
          <a:p>
            <a:pPr marL="432000" indent="-32364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Audacity</a:t>
            </a:r>
            <a:endParaRPr b="0" lang="ru-RU" sz="3200" spc="-1" strike="noStrike">
              <a:latin typeface="Arial"/>
            </a:endParaRPr>
          </a:p>
          <a:p>
            <a:pPr marL="432000" indent="-32364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Transitions DJ</a:t>
            </a:r>
            <a:endParaRPr b="0" lang="ru-RU" sz="3200" spc="-1" strike="noStrike">
              <a:latin typeface="Arial"/>
            </a:endParaRPr>
          </a:p>
          <a:p>
            <a:pPr marL="432000" indent="-32364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Yoshimi</a:t>
            </a:r>
            <a:endParaRPr b="0" lang="ru-RU" sz="3200" spc="-1" strike="noStrike">
              <a:latin typeface="Arial"/>
            </a:endParaRPr>
          </a:p>
          <a:p>
            <a:pPr marL="432000" indent="-32364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Qtractor</a:t>
            </a:r>
            <a:endParaRPr b="0" lang="ru-RU" sz="3200" spc="-1" strike="noStrike">
              <a:latin typeface="Arial"/>
            </a:endParaRPr>
          </a:p>
        </p:txBody>
      </p:sp>
      <p:sp>
        <p:nvSpPr>
          <p:cNvPr id="101" name=""/>
          <p:cNvSpPr/>
          <p:nvPr/>
        </p:nvSpPr>
        <p:spPr>
          <a:xfrm>
            <a:off x="504000" y="226080"/>
            <a:ext cx="9071280" cy="946080"/>
          </a:xfrm>
          <a:prstGeom prst="rect">
            <a:avLst/>
          </a:prstGeom>
          <a:gradFill rotWithShape="0">
            <a:gsLst>
              <a:gs pos="0">
                <a:srgbClr val="86fff9">
                  <a:alpha val="70196"/>
                </a:srgbClr>
              </a:gs>
              <a:gs pos="100000">
                <a:srgbClr val="00bfff">
                  <a:alpha val="70196"/>
                </a:srgbClr>
              </a:gs>
            </a:gsLst>
            <a:lin ang="5400000"/>
          </a:gra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latin typeface="Arial"/>
              </a:rPr>
              <a:t>И другие:</a:t>
            </a:r>
            <a:endParaRPr b="0" lang="ru-RU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06" dur="indefinite" restart="never" nodeType="tmRoot">
          <p:childTnLst>
            <p:seq>
              <p:cTn id="107" dur="indefinite" nodeType="mainSeq"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nodeType="afterEffect" fill="hold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1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nodeType="afterEffect" fill="hold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1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" descr=""/>
          <p:cNvPicPr/>
          <p:nvPr/>
        </p:nvPicPr>
        <p:blipFill>
          <a:blip r:embed="rId1"/>
          <a:stretch/>
        </p:blipFill>
        <p:spPr>
          <a:xfrm>
            <a:off x="-324000" y="255240"/>
            <a:ext cx="4474080" cy="2516400"/>
          </a:xfrm>
          <a:prstGeom prst="rect">
            <a:avLst/>
          </a:prstGeom>
          <a:ln w="0">
            <a:noFill/>
          </a:ln>
        </p:spPr>
      </p:pic>
      <p:pic>
        <p:nvPicPr>
          <p:cNvPr id="103" name="" descr=""/>
          <p:cNvPicPr/>
          <p:nvPr/>
        </p:nvPicPr>
        <p:blipFill>
          <a:blip r:embed="rId2"/>
          <a:stretch/>
        </p:blipFill>
        <p:spPr>
          <a:xfrm>
            <a:off x="6156000" y="255240"/>
            <a:ext cx="4473360" cy="2516400"/>
          </a:xfrm>
          <a:prstGeom prst="rect">
            <a:avLst/>
          </a:prstGeom>
          <a:ln w="0">
            <a:noFill/>
          </a:ln>
        </p:spPr>
      </p:pic>
      <p:pic>
        <p:nvPicPr>
          <p:cNvPr id="104" name="" descr=""/>
          <p:cNvPicPr/>
          <p:nvPr/>
        </p:nvPicPr>
        <p:blipFill>
          <a:blip r:embed="rId3"/>
          <a:stretch/>
        </p:blipFill>
        <p:spPr>
          <a:xfrm>
            <a:off x="0" y="2880000"/>
            <a:ext cx="4959720" cy="2789640"/>
          </a:xfrm>
          <a:prstGeom prst="rect">
            <a:avLst/>
          </a:prstGeom>
          <a:ln w="0">
            <a:noFill/>
          </a:ln>
        </p:spPr>
      </p:pic>
      <p:pic>
        <p:nvPicPr>
          <p:cNvPr id="105" name="" descr=""/>
          <p:cNvPicPr/>
          <p:nvPr/>
        </p:nvPicPr>
        <p:blipFill>
          <a:blip r:embed="rId4"/>
          <a:stretch/>
        </p:blipFill>
        <p:spPr>
          <a:xfrm>
            <a:off x="5132520" y="2880000"/>
            <a:ext cx="4959720" cy="2789640"/>
          </a:xfrm>
          <a:prstGeom prst="rect">
            <a:avLst/>
          </a:prstGeom>
          <a:ln w="0">
            <a:noFill/>
          </a:ln>
        </p:spPr>
      </p:pic>
      <p:pic>
        <p:nvPicPr>
          <p:cNvPr id="106" name="" descr=""/>
          <p:cNvPicPr/>
          <p:nvPr/>
        </p:nvPicPr>
        <p:blipFill>
          <a:blip r:embed="rId5"/>
          <a:srcRect l="10239" t="0" r="12944" b="0"/>
          <a:stretch/>
        </p:blipFill>
        <p:spPr>
          <a:xfrm>
            <a:off x="3420000" y="252000"/>
            <a:ext cx="3419640" cy="25196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19" dur="indefinite" restart="never" nodeType="tmRoot">
          <p:childTnLst>
            <p:seq>
              <p:cTn id="120" dur="indefinite" nodeType="mainSeq">
                <p:childTnLst>
                  <p:par>
                    <p:cTn id="121" fill="hold">
                      <p:stCondLst>
                        <p:cond delay="0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nodeType="afterEffect" fill="hold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00"/>
                            </p:stCondLst>
                            <p:childTnLst>
                              <p:par>
                                <p:cTn id="128" nodeType="afterEffect" fill="hold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3" nodeType="afterEffect" fill="hold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500"/>
                            </p:stCondLst>
                            <p:childTnLst>
                              <p:par>
                                <p:cTn id="138" nodeType="afterEffect" fill="hold" presetClass="entr" presetID="2" presetSubtype="1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4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000"/>
                            </p:stCondLst>
                            <p:childTnLst>
                              <p:par>
                                <p:cTn id="143" nodeType="afterEffect" fill="hold" presetClass="entr" presetID="2" presetSubtype="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4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" descr=""/>
          <p:cNvPicPr/>
          <p:nvPr/>
        </p:nvPicPr>
        <p:blipFill>
          <a:blip r:embed="rId1"/>
          <a:stretch/>
        </p:blipFill>
        <p:spPr>
          <a:xfrm>
            <a:off x="1468440" y="1204200"/>
            <a:ext cx="7143120" cy="4466520"/>
          </a:xfrm>
          <a:prstGeom prst="rect">
            <a:avLst/>
          </a:prstGeom>
          <a:ln w="0">
            <a:noFill/>
          </a:ln>
        </p:spPr>
      </p:pic>
      <p:sp>
        <p:nvSpPr>
          <p:cNvPr id="108" name=""/>
          <p:cNvSpPr/>
          <p:nvPr/>
        </p:nvSpPr>
        <p:spPr>
          <a:xfrm>
            <a:off x="504000" y="226080"/>
            <a:ext cx="9071280" cy="946080"/>
          </a:xfrm>
          <a:prstGeom prst="rect">
            <a:avLst/>
          </a:prstGeom>
          <a:gradFill rotWithShape="0">
            <a:gsLst>
              <a:gs pos="0">
                <a:srgbClr val="86fff9">
                  <a:alpha val="70196"/>
                </a:srgbClr>
              </a:gs>
              <a:gs pos="100000">
                <a:srgbClr val="00bfff">
                  <a:alpha val="70196"/>
                </a:srgbClr>
              </a:gs>
            </a:gsLst>
            <a:lin ang="5400000"/>
          </a:gra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latin typeface="Arial"/>
              </a:rPr>
              <a:t>Спасибо за внимание!</a:t>
            </a:r>
            <a:endParaRPr b="0" lang="ru-RU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47" dur="indefinite" restart="never" nodeType="tmRoot">
          <p:childTnLst>
            <p:seq>
              <p:cTn id="148" dur="indefinite" nodeType="mainSeq">
                <p:childTnLst>
                  <p:par>
                    <p:cTn id="149" fill="hold">
                      <p:stCondLst>
                        <p:cond delay="0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nodeType="afterEffect" fill="hold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5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5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500"/>
                            </p:stCondLst>
                            <p:childTnLst>
                              <p:par>
                                <p:cTn id="156" nodeType="afterEffect" fill="hold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5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59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"/>
          <p:cNvSpPr/>
          <p:nvPr/>
        </p:nvSpPr>
        <p:spPr>
          <a:xfrm>
            <a:off x="504000" y="1182600"/>
            <a:ext cx="9071280" cy="3287880"/>
          </a:xfrm>
          <a:prstGeom prst="rect">
            <a:avLst/>
          </a:prstGeom>
          <a:gradFill rotWithShape="0">
            <a:gsLst>
              <a:gs pos="0">
                <a:srgbClr val="86fff9">
                  <a:alpha val="70196"/>
                </a:srgbClr>
              </a:gs>
              <a:gs pos="100000">
                <a:srgbClr val="9dc3e6">
                  <a:alpha val="70196"/>
                </a:srgbClr>
              </a:gs>
            </a:gsLst>
            <a:lin ang="3600000"/>
          </a:gra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>
            <a:normAutofit fontScale="70000"/>
          </a:bodyPr>
          <a:p>
            <a:pPr marL="432000" indent="-32364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— </a:t>
            </a:r>
            <a:r>
              <a:rPr b="0" lang="ru-RU" sz="3200" spc="-1" strike="noStrike">
                <a:latin typeface="Arial"/>
              </a:rPr>
              <a:t>это FL Studio и Cubase "на минималках". Программа позволяет писать музыку, используя встроенные синтезаторы и коллекцию сэмплов, накладывать на звук разнообразные эффекты. Поскольку поддерживаются VST-плагины и пресеты, пользователь получает почти неограниченные возможности для творчества.</a:t>
            </a:r>
            <a:endParaRPr b="0" lang="ru-RU" sz="3200" spc="-1" strike="noStrike">
              <a:latin typeface="Arial"/>
            </a:endParaRPr>
          </a:p>
        </p:txBody>
      </p:sp>
      <p:sp>
        <p:nvSpPr>
          <p:cNvPr id="86" name=""/>
          <p:cNvSpPr/>
          <p:nvPr/>
        </p:nvSpPr>
        <p:spPr>
          <a:xfrm>
            <a:off x="504000" y="226080"/>
            <a:ext cx="9071280" cy="946080"/>
          </a:xfrm>
          <a:prstGeom prst="rect">
            <a:avLst/>
          </a:prstGeom>
          <a:gradFill rotWithShape="0">
            <a:gsLst>
              <a:gs pos="0">
                <a:srgbClr val="86fff9">
                  <a:alpha val="70196"/>
                </a:srgbClr>
              </a:gs>
              <a:gs pos="100000">
                <a:srgbClr val="00bfff">
                  <a:alpha val="70196"/>
                </a:srgbClr>
              </a:gs>
            </a:gsLst>
            <a:lin ang="5400000"/>
          </a:gra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latin typeface="Arial"/>
              </a:rPr>
              <a:t>LMMS</a:t>
            </a:r>
            <a:endParaRPr b="0" lang="ru-RU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afterEffect" fill="hold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nodeType="afterEffect" fill="hold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" descr=""/>
          <p:cNvPicPr/>
          <p:nvPr/>
        </p:nvPicPr>
        <p:blipFill>
          <a:blip r:embed="rId1"/>
          <a:stretch/>
        </p:blipFill>
        <p:spPr>
          <a:xfrm>
            <a:off x="163440" y="92160"/>
            <a:ext cx="9752760" cy="54856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4" dur="indefinite" restart="never" nodeType="tmRoot">
          <p:childTnLst>
            <p:seq>
              <p:cTn id="15" dur="indefinite" nodeType="mainSeq"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nodeType="afterEffect" fill="hold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"/>
          <p:cNvSpPr/>
          <p:nvPr/>
        </p:nvSpPr>
        <p:spPr>
          <a:xfrm>
            <a:off x="504000" y="1182600"/>
            <a:ext cx="9071280" cy="4037040"/>
          </a:xfrm>
          <a:prstGeom prst="rect">
            <a:avLst/>
          </a:prstGeom>
          <a:gradFill rotWithShape="0">
            <a:gsLst>
              <a:gs pos="0">
                <a:srgbClr val="86fff9">
                  <a:alpha val="70196"/>
                </a:srgbClr>
              </a:gs>
              <a:gs pos="100000">
                <a:srgbClr val="9dc3e6">
                  <a:alpha val="70196"/>
                </a:srgbClr>
              </a:gs>
            </a:gsLst>
            <a:lin ang="3600000"/>
          </a:gra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horzOverflow="clip" vertOverflow="overflow" lIns="0" rIns="0" tIns="0" bIns="0">
            <a:normAutofit/>
          </a:bodyPr>
          <a:p>
            <a:pPr marL="432000" indent="-32364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Достаточно мощный аудио редактор секвенсер с удобным и понятным интерфейсом. От большинства конкурентов отличается наличием нотного редактора. Причём, записывать ноты можно как с MIDI-клавиатуры, так и "играя" на обычной компьютерной клавиатуре или пользуясь экранными кнопками.</a:t>
            </a:r>
            <a:endParaRPr b="0" lang="ru-RU" sz="2000" spc="-1" strike="noStrike">
              <a:latin typeface="Arial"/>
            </a:endParaRPr>
          </a:p>
          <a:p>
            <a:pPr marL="432000" indent="-32364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В Rosegarden есть всё, что необходимо для редактирования музыки: звуковой микшер, множество эффектов и виртуальных инструментов, возможность загружать LADSPA-плагины. При нажатии на F1 открывается инструкция к программе — написана она очень подробно и доходчиво, но, к сожалению, существует только в англоязычном варианте.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89" name=""/>
          <p:cNvSpPr/>
          <p:nvPr/>
        </p:nvSpPr>
        <p:spPr>
          <a:xfrm>
            <a:off x="504000" y="226080"/>
            <a:ext cx="9071280" cy="946080"/>
          </a:xfrm>
          <a:prstGeom prst="rect">
            <a:avLst/>
          </a:prstGeom>
          <a:gradFill rotWithShape="0">
            <a:gsLst>
              <a:gs pos="0">
                <a:srgbClr val="86fff9">
                  <a:alpha val="70196"/>
                </a:srgbClr>
              </a:gs>
              <a:gs pos="100000">
                <a:srgbClr val="00bfff">
                  <a:alpha val="70196"/>
                </a:srgbClr>
              </a:gs>
            </a:gsLst>
            <a:lin ang="5400000"/>
          </a:gra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latin typeface="Arial"/>
              </a:rPr>
              <a:t>Rosegarden</a:t>
            </a:r>
            <a:endParaRPr b="0" lang="ru-RU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2" dur="indefinite" restart="never" nodeType="tmRoot">
          <p:childTnLst>
            <p:seq>
              <p:cTn id="23" dur="indefinite" nodeType="mainSeq"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nodeType="afterEffect" fill="hold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nodeType="afterEffect" fill="hold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" descr=""/>
          <p:cNvPicPr/>
          <p:nvPr/>
        </p:nvPicPr>
        <p:blipFill>
          <a:blip r:embed="rId1"/>
          <a:stretch/>
        </p:blipFill>
        <p:spPr>
          <a:xfrm>
            <a:off x="203400" y="92160"/>
            <a:ext cx="9752760" cy="54856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5" dur="indefinite" restart="never" nodeType="tmRoot">
          <p:childTnLst>
            <p:seq>
              <p:cTn id="36" dur="indefinite" nodeType="mainSeq"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nodeType="afterEffect" fill="hold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"/>
          <p:cNvSpPr/>
          <p:nvPr/>
        </p:nvSpPr>
        <p:spPr>
          <a:xfrm>
            <a:off x="504000" y="1172520"/>
            <a:ext cx="9071280" cy="4227120"/>
          </a:xfrm>
          <a:prstGeom prst="rect">
            <a:avLst/>
          </a:prstGeom>
          <a:gradFill rotWithShape="0">
            <a:gsLst>
              <a:gs pos="0">
                <a:srgbClr val="86fff9">
                  <a:alpha val="70196"/>
                </a:srgbClr>
              </a:gs>
              <a:gs pos="100000">
                <a:srgbClr val="9dc3e6">
                  <a:alpha val="70196"/>
                </a:srgbClr>
              </a:gs>
            </a:gsLst>
            <a:lin ang="3600000"/>
          </a:gra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horzOverflow="clip" vertOverflow="overflow" lIns="0" rIns="0" tIns="0" bIns="0">
            <a:normAutofit/>
          </a:bodyPr>
          <a:p>
            <a:pPr marL="432000" indent="-32364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Программа для диджеев и тех, кто увлекается созданием музыкальных миксов. Возможен ввод звука с микрофона и работа с файлами в форматах ogg, mp3, wave, flac. В арсенале этой программы множество эквалайзеров, звуковых эффектов и настроек.</a:t>
            </a:r>
            <a:endParaRPr b="0" lang="ru-RU" sz="2400" spc="-1" strike="noStrike">
              <a:latin typeface="Arial"/>
            </a:endParaRPr>
          </a:p>
          <a:p>
            <a:pPr marL="432000" indent="-32364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Пользователям доступны поддержка от сообщества на форуме, документация из базы знаний Mixxx Wiki, обучающие материалы, общение с единомышленниками в Zulip Chat и новостная рассылка.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92" name=""/>
          <p:cNvSpPr/>
          <p:nvPr/>
        </p:nvSpPr>
        <p:spPr>
          <a:xfrm>
            <a:off x="504000" y="226080"/>
            <a:ext cx="9071280" cy="946080"/>
          </a:xfrm>
          <a:prstGeom prst="rect">
            <a:avLst/>
          </a:prstGeom>
          <a:gradFill rotWithShape="0">
            <a:gsLst>
              <a:gs pos="0">
                <a:srgbClr val="86fff9">
                  <a:alpha val="70196"/>
                </a:srgbClr>
              </a:gs>
              <a:gs pos="100000">
                <a:srgbClr val="00bfff">
                  <a:alpha val="70196"/>
                </a:srgbClr>
              </a:gs>
            </a:gsLst>
            <a:lin ang="5400000"/>
          </a:gra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latin typeface="Arial"/>
              </a:rPr>
              <a:t>Mixxx</a:t>
            </a:r>
            <a:endParaRPr b="0" lang="ru-RU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43" dur="indefinite" restart="never" nodeType="tmRoot">
          <p:childTnLst>
            <p:seq>
              <p:cTn id="44" dur="indefinite" nodeType="mainSeq"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nodeType="afterEffect" fill="hold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nodeType="afterEffect" fill="hold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5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" descr=""/>
          <p:cNvPicPr/>
          <p:nvPr/>
        </p:nvPicPr>
        <p:blipFill>
          <a:blip r:embed="rId1"/>
          <a:stretch/>
        </p:blipFill>
        <p:spPr>
          <a:xfrm>
            <a:off x="203400" y="92160"/>
            <a:ext cx="9752760" cy="54856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56" dur="indefinite" restart="never" nodeType="tmRoot">
          <p:childTnLst>
            <p:seq>
              <p:cTn id="57" dur="indefinite" nodeType="mainSeq"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nodeType="afterEffect" fill="hold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6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6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"/>
          <p:cNvSpPr/>
          <p:nvPr/>
        </p:nvSpPr>
        <p:spPr>
          <a:xfrm>
            <a:off x="504000" y="1182600"/>
            <a:ext cx="9071280" cy="3713040"/>
          </a:xfrm>
          <a:prstGeom prst="rect">
            <a:avLst/>
          </a:prstGeom>
          <a:gradFill rotWithShape="0">
            <a:gsLst>
              <a:gs pos="0">
                <a:srgbClr val="86fff9">
                  <a:alpha val="70196"/>
                </a:srgbClr>
              </a:gs>
              <a:gs pos="100000">
                <a:srgbClr val="9dc3e6">
                  <a:alpha val="70196"/>
                </a:srgbClr>
              </a:gs>
            </a:gsLst>
            <a:lin ang="3600000"/>
          </a:gra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horzOverflow="clip" vertOverflow="overflow" lIns="0" rIns="0" tIns="0" bIns="0">
            <a:normAutofit/>
          </a:bodyPr>
          <a:p>
            <a:pPr marL="432000" indent="-323640">
              <a:lnSpc>
                <a:spcPct val="10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— </a:t>
            </a:r>
            <a:r>
              <a:rPr b="0" lang="ru-RU" sz="2400" spc="-1" strike="noStrike">
                <a:latin typeface="Arial"/>
              </a:rPr>
              <a:t>это графический интерфейс для Csound, предназначенный для синтеза звука и обработки звуковых сигналов. Программа была написана в 1995-м году и за последнюю четверть века пережила немало трансформаций. Сейчас она может похвастаться простым интерфейсом, а также оригинальными пресетами и модулями, которые наверняка понравятся звуковым дизайнерам и музыкантам. Её недостаток — отсутствие русифицированной версии.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95" name=""/>
          <p:cNvSpPr/>
          <p:nvPr/>
        </p:nvSpPr>
        <p:spPr>
          <a:xfrm>
            <a:off x="504000" y="226080"/>
            <a:ext cx="9071280" cy="946080"/>
          </a:xfrm>
          <a:prstGeom prst="rect">
            <a:avLst/>
          </a:prstGeom>
          <a:gradFill rotWithShape="0">
            <a:gsLst>
              <a:gs pos="0">
                <a:srgbClr val="86fff9">
                  <a:alpha val="70196"/>
                </a:srgbClr>
              </a:gs>
              <a:gs pos="100000">
                <a:srgbClr val="00bfff">
                  <a:alpha val="70196"/>
                </a:srgbClr>
              </a:gs>
            </a:gsLst>
            <a:lin ang="5400000"/>
          </a:gra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4400" spc="-1" strike="noStrike">
                <a:latin typeface="Arial"/>
              </a:rPr>
              <a:t>Cecilia</a:t>
            </a:r>
            <a:endParaRPr b="0" lang="ru-RU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64" dur="indefinite" restart="never" nodeType="tmRoot">
          <p:childTnLst>
            <p:seq>
              <p:cTn id="65" dur="indefinite" nodeType="mainSeq"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nodeType="afterEffect" fill="hold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7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nodeType="afterEffect" fill="hold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7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" descr=""/>
          <p:cNvPicPr/>
          <p:nvPr/>
        </p:nvPicPr>
        <p:blipFill>
          <a:blip r:embed="rId1"/>
          <a:stretch/>
        </p:blipFill>
        <p:spPr>
          <a:xfrm>
            <a:off x="203400" y="92160"/>
            <a:ext cx="9752760" cy="54856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77" dur="indefinite" restart="never" nodeType="tmRoot">
          <p:childTnLst>
            <p:seq>
              <p:cTn id="78" dur="indefinite" nodeType="mainSeq"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nodeType="afterEffect" fill="hold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8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LibreOffice/7.1.6.2$Linux_X86_64 LibreOffice_project/10$Build-2</Application>
  <AppVersion>15.0000</AppVersion>
  <Words>0</Words>
  <Paragraphs>0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dc:language>ru-RU</dc:language>
  <cp:lastModifiedBy/>
  <dcterms:modified xsi:type="dcterms:W3CDTF">2021-11-10T18:38:08Z</dcterms:modified>
  <cp:revision>6</cp:revision>
  <dc:subject/>
  <dc:title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MClips">
    <vt:i4>2</vt:i4>
  </property>
  <property fmtid="{D5CDD505-2E9C-101B-9397-08002B2CF9AE}" pid="3" name="Notes">
    <vt:i4>14</vt:i4>
  </property>
  <property fmtid="{D5CDD505-2E9C-101B-9397-08002B2CF9AE}" pid="4" name="Slides">
    <vt:i4>14</vt:i4>
  </property>
</Properties>
</file>