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media4.mp4" ContentType="video/mp4"/>
  <Override PartName="/ppt/media/image6.png" ContentType="image/png"/>
  <Override PartName="/ppt/media/image5.png" ContentType="image/png"/>
  <Override PartName="/ppt/media/image10.png" ContentType="image/png"/>
  <Override PartName="/ppt/media/image7.png" ContentType="image/png"/>
  <Override PartName="/ppt/media/image8.png" ContentType="image/png"/>
  <Override PartName="/ppt/media/image9.png" ContentType="image/png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10080625" cy="567055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DFE1656-AD7E-49F3-BF0C-0EE8B55CFB6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504000" y="-360"/>
            <a:ext cx="9071280" cy="139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2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504000" y="3044160"/>
            <a:ext cx="90712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B3DFAD4-6988-4D7C-B739-4C5C4E8E2EA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-360"/>
            <a:ext cx="9071280" cy="139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515232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5152320" y="304416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2D2F99E-379C-406C-AE8F-0B96258BEA49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504000" y="-360"/>
            <a:ext cx="9071280" cy="139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17F50C0-9F78-4E95-8EB5-999AACA903BF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2D3C62C-FEFA-46A7-A816-9C0E2405BE9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4000" y="-360"/>
            <a:ext cx="9071280" cy="139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9F931F10-77A1-4E4E-ACA4-2558ACE24A8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04000" y="-360"/>
            <a:ext cx="9071280" cy="139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BB79A36-3B8C-468E-814D-1A36FDCD827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504000" y="-360"/>
            <a:ext cx="9071280" cy="139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5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/>
          </p:nvPr>
        </p:nvSpPr>
        <p:spPr>
          <a:xfrm>
            <a:off x="5152320" y="1326600"/>
            <a:ext cx="44265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1D82CB8-9705-49CF-B4AD-956E06E1DA6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-360"/>
            <a:ext cx="9071280" cy="139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937C78D8-17EC-4486-AD10-26E2EC69C20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504000" y="-360"/>
            <a:ext cx="9071280" cy="648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859B37D1-F96B-4C9C-A915-41C8B339A97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-360"/>
            <a:ext cx="9071280" cy="139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5152320" y="1326600"/>
            <a:ext cx="44265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0951496-D615-4031-8643-83B72C036FA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-360"/>
            <a:ext cx="9071280" cy="139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66F59D9-861C-4A30-93B0-0FEFAF6AAD5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04000" y="-360"/>
            <a:ext cx="9071280" cy="139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5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515232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5152320" y="304416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48DB8DB-2E5A-4C76-AE8A-BCD35A327C4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4000" y="-360"/>
            <a:ext cx="9071280" cy="139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515232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90712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6908C725-0797-445C-8726-E21BCB69496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504000" y="-360"/>
            <a:ext cx="9071280" cy="139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2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504000" y="3044160"/>
            <a:ext cx="90712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50746BDD-0382-438E-9BD1-54E53014923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504000" y="-360"/>
            <a:ext cx="9071280" cy="139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/>
          </p:nvPr>
        </p:nvSpPr>
        <p:spPr>
          <a:xfrm>
            <a:off x="515232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/>
          </p:nvPr>
        </p:nvSpPr>
        <p:spPr>
          <a:xfrm>
            <a:off x="5152320" y="304416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F4CF301F-C19F-4A69-91F4-943F715CBF44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504000" y="-360"/>
            <a:ext cx="9071280" cy="139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4" name="PlaceHolder 6"/>
          <p:cNvSpPr>
            <a:spLocks noGrp="1"/>
          </p:cNvSpPr>
          <p:nvPr>
            <p:ph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5" name="PlaceHolder 7"/>
          <p:cNvSpPr>
            <a:spLocks noGrp="1"/>
          </p:cNvSpPr>
          <p:nvPr>
            <p:ph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C8DD52F-4C7F-456A-B350-F8B6A34F11FD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-360"/>
            <a:ext cx="9071280" cy="139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182DB58-91C8-48CB-A8B4-BF64A90F14C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-360"/>
            <a:ext cx="9071280" cy="139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5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5152320" y="1326600"/>
            <a:ext cx="44265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A181FF4-3F30-41F4-ABC8-6DBA9F31346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-360"/>
            <a:ext cx="9071280" cy="139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8413C25-014D-42B5-B765-05D6F405170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504000" y="-360"/>
            <a:ext cx="9071280" cy="648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55C910F-86C9-46D1-B25A-FE42B791699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4000" y="-360"/>
            <a:ext cx="9071280" cy="139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5152320" y="1326600"/>
            <a:ext cx="44265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E33A85C-DAB9-405B-97AB-5CD087A9062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04000" y="-360"/>
            <a:ext cx="9071280" cy="139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5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515232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5152320" y="304416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7DDB389-EA97-4015-8E66-31ABB9A6E57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04000" y="-360"/>
            <a:ext cx="9071280" cy="139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515232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90712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9FA7ED7-5A77-4F5B-9640-F8B45549FE6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" descr=""/>
          <p:cNvPicPr/>
          <p:nvPr/>
        </p:nvPicPr>
        <p:blipFill>
          <a:blip r:embed="rId2"/>
          <a:stretch/>
        </p:blipFill>
        <p:spPr>
          <a:xfrm>
            <a:off x="0" y="-5400"/>
            <a:ext cx="10079640" cy="6654960"/>
          </a:xfrm>
          <a:prstGeom prst="rect">
            <a:avLst/>
          </a:prstGeom>
          <a:ln w="0">
            <a:noFill/>
          </a:ln>
        </p:spPr>
      </p:pic>
      <p:sp>
        <p:nvSpPr>
          <p:cNvPr id="1" name=""/>
          <p:cNvSpPr/>
          <p:nvPr/>
        </p:nvSpPr>
        <p:spPr>
          <a:xfrm>
            <a:off x="0" y="0"/>
            <a:ext cx="10079640" cy="5669640"/>
          </a:xfrm>
          <a:prstGeom prst="rect">
            <a:avLst/>
          </a:prstGeom>
          <a:solidFill>
            <a:srgbClr val="333333">
              <a:alpha val="85000"/>
            </a:srgbClr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-360"/>
            <a:ext cx="9071280" cy="1398960"/>
          </a:xfrm>
          <a:prstGeom prst="rect">
            <a:avLst/>
          </a:prstGeom>
          <a:solidFill>
            <a:srgbClr val="666666">
              <a:alpha val="70000"/>
            </a:srgbClr>
          </a:solidFill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>
          <a:xfrm>
            <a:off x="3447360" y="5165280"/>
            <a:ext cx="3194640" cy="39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ctr">
              <a:lnSpc>
                <a:spcPct val="100000"/>
              </a:lnSpc>
              <a:buNone/>
              <a:defRPr b="0" lang="ru-RU" sz="1400" spc="-1" strike="noStrike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ru-RU" sz="1400" spc="-1" strike="noStrike">
                <a:latin typeface="Times New Roman"/>
              </a:rPr>
              <a:t> 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>
          <a:xfrm>
            <a:off x="7227360" y="5165280"/>
            <a:ext cx="2347920" cy="39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>
              <a:defRPr b="0" lang="ru-RU" sz="2400" spc="-1" strike="noStrike">
                <a:latin typeface="Times New Roman"/>
              </a:defRPr>
            </a:lvl1pPr>
          </a:lstStyle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>
          <a:xfrm>
            <a:off x="504000" y="5165280"/>
            <a:ext cx="2347920" cy="39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>
              <a:defRPr b="0" lang="ru-RU" sz="1400" spc="-1" strike="noStrike">
                <a:latin typeface="Times New Roman"/>
              </a:defRPr>
            </a:lvl1pPr>
          </a:lstStyle>
          <a:p>
            <a:r>
              <a:rPr b="0" lang="ru-RU" sz="1400" spc="-1" strike="noStrike">
                <a:latin typeface="Times New Roman"/>
              </a:rPr>
              <a:t> 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" descr=""/>
          <p:cNvPicPr/>
          <p:nvPr/>
        </p:nvPicPr>
        <p:blipFill>
          <a:blip r:embed="rId2"/>
          <a:stretch/>
        </p:blipFill>
        <p:spPr>
          <a:xfrm>
            <a:off x="0" y="-5400"/>
            <a:ext cx="10079640" cy="6654960"/>
          </a:xfrm>
          <a:prstGeom prst="rect">
            <a:avLst/>
          </a:prstGeom>
          <a:ln w="0">
            <a:noFill/>
          </a:ln>
        </p:spPr>
      </p:pic>
      <p:sp>
        <p:nvSpPr>
          <p:cNvPr id="44" name=""/>
          <p:cNvSpPr/>
          <p:nvPr/>
        </p:nvSpPr>
        <p:spPr>
          <a:xfrm>
            <a:off x="0" y="0"/>
            <a:ext cx="10079640" cy="5669640"/>
          </a:xfrm>
          <a:prstGeom prst="rect">
            <a:avLst/>
          </a:prstGeom>
          <a:solidFill>
            <a:srgbClr val="333333">
              <a:alpha val="85000"/>
            </a:srgbClr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-360"/>
            <a:ext cx="9071280" cy="1398960"/>
          </a:xfrm>
          <a:prstGeom prst="rect">
            <a:avLst/>
          </a:prstGeom>
          <a:solidFill>
            <a:srgbClr val="666666">
              <a:alpha val="70000"/>
            </a:srgbClr>
          </a:solidFill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  <a:solidFill>
            <a:srgbClr val="666666">
              <a:alpha val="70000"/>
            </a:srgbClr>
          </a:solidFill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Второй уровень структуры</a:t>
            </a:r>
            <a:endParaRPr b="0" lang="ru-RU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Третий уровень структуры</a:t>
            </a:r>
            <a:endParaRPr b="0" lang="ru-RU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Четвёртый уровень структуры</a:t>
            </a:r>
            <a:endParaRPr b="0" lang="ru-RU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Пятый уровень структуры</a:t>
            </a:r>
            <a:endParaRPr b="0" lang="ru-RU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Шестой уровень структуры</a:t>
            </a:r>
            <a:endParaRPr b="0" lang="ru-RU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Седьмой уровень структуры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ftr" idx="4"/>
          </p:nvPr>
        </p:nvSpPr>
        <p:spPr>
          <a:xfrm>
            <a:off x="3447360" y="5165280"/>
            <a:ext cx="3194640" cy="39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ctr">
              <a:lnSpc>
                <a:spcPct val="100000"/>
              </a:lnSpc>
              <a:buNone/>
              <a:defRPr b="0" lang="ru-RU" sz="1400" spc="-1" strike="noStrike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sldNum" idx="5"/>
          </p:nvPr>
        </p:nvSpPr>
        <p:spPr>
          <a:xfrm>
            <a:off x="7227360" y="5165280"/>
            <a:ext cx="2347920" cy="39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>
              <a:defRPr b="0" lang="ru-RU" sz="2400" spc="-1" strike="noStrike">
                <a:latin typeface="Times New Roman"/>
              </a:defRPr>
            </a:lvl1pPr>
          </a:lstStyle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dt" idx="6"/>
          </p:nvPr>
        </p:nvSpPr>
        <p:spPr>
          <a:xfrm>
            <a:off x="504000" y="5165280"/>
            <a:ext cx="2347920" cy="39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>
              <a:defRPr b="0" lang="ru-RU" sz="1400" spc="-1" strike="noStrike">
                <a:latin typeface="Times New Roman"/>
              </a:defRPr>
            </a:lvl1pPr>
          </a:lstStyle>
          <a:p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video" Target="../media/media4.mp4"/><Relationship Id="rId2" Type="http://schemas.microsoft.com/office/2007/relationships/media" Target="../media/media4.mp4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504000" y="2206080"/>
            <a:ext cx="9071280" cy="946080"/>
          </a:xfrm>
          <a:prstGeom prst="rect">
            <a:avLst/>
          </a:prstGeom>
          <a:solidFill>
            <a:srgbClr val="666666">
              <a:alpha val="70000"/>
            </a:srgbClr>
          </a:solidFill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ru-RU" sz="4400" spc="-1" strike="noStrike">
                <a:solidFill>
                  <a:srgbClr val="ffffff"/>
                </a:solidFill>
                <a:latin typeface="Lobster"/>
              </a:rPr>
              <a:t>Презентация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subTitle"/>
          </p:nvPr>
        </p:nvSpPr>
        <p:spPr>
          <a:xfrm>
            <a:off x="504000" y="3306600"/>
            <a:ext cx="9071280" cy="833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ru-RU" sz="3200" spc="-1" strike="noStrike">
                <a:solidFill>
                  <a:srgbClr val="ffffff"/>
                </a:solidFill>
                <a:latin typeface="Lobster"/>
              </a:rPr>
              <a:t>На тему: Графический 3D редактор «ZBrush»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88" name=""/>
          <p:cNvSpPr/>
          <p:nvPr/>
        </p:nvSpPr>
        <p:spPr>
          <a:xfrm>
            <a:off x="8100000" y="4716000"/>
            <a:ext cx="1979640" cy="94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r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ffffff"/>
                </a:solidFill>
                <a:latin typeface="Lobster"/>
              </a:rPr>
              <a:t>Выполнил:</a:t>
            </a:r>
            <a:endParaRPr b="0" lang="ru-RU" sz="1800" spc="-1" strike="noStrike">
              <a:latin typeface="Arial"/>
            </a:endParaRPr>
          </a:p>
          <a:p>
            <a:pPr algn="r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ffffff"/>
                </a:solidFill>
                <a:latin typeface="Lobster"/>
              </a:rPr>
              <a:t>ст. гр. &lt;группа&gt;</a:t>
            </a:r>
            <a:endParaRPr b="0" lang="ru-RU" sz="1800" spc="-1" strike="noStrike">
              <a:latin typeface="Arial"/>
            </a:endParaRPr>
          </a:p>
          <a:p>
            <a:pPr algn="r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ffffff"/>
                </a:solidFill>
                <a:latin typeface="Lobster"/>
              </a:rPr>
              <a:t>&lt;ФИО&gt;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89" name=""/>
          <p:cNvSpPr/>
          <p:nvPr/>
        </p:nvSpPr>
        <p:spPr>
          <a:xfrm>
            <a:off x="3696120" y="5328000"/>
            <a:ext cx="2687760" cy="37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ffffff"/>
                </a:solidFill>
                <a:latin typeface="Lobster"/>
              </a:rPr>
              <a:t>г. &lt;город&gt;. 2022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" descr=""/>
          <p:cNvPicPr/>
          <p:nvPr/>
        </p:nvPicPr>
        <p:blipFill>
          <a:blip r:embed="rId1"/>
          <a:stretch/>
        </p:blipFill>
        <p:spPr>
          <a:xfrm>
            <a:off x="1170720" y="-41040"/>
            <a:ext cx="7714800" cy="5669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04000" y="2361960"/>
            <a:ext cx="9071280" cy="946080"/>
          </a:xfrm>
          <a:prstGeom prst="rect">
            <a:avLst/>
          </a:prstGeom>
          <a:solidFill>
            <a:srgbClr val="666666">
              <a:alpha val="70000"/>
            </a:srgbClr>
          </a:solidFill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ru-RU" sz="4400" spc="-1" strike="noStrike">
                <a:solidFill>
                  <a:srgbClr val="ffffff"/>
                </a:solidFill>
                <a:latin typeface="Lobster"/>
              </a:rPr>
              <a:t>Спасибо за внимание!</a:t>
            </a:r>
            <a:endParaRPr b="0" lang="ru-RU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solidFill>
            <a:srgbClr val="666666">
              <a:alpha val="70000"/>
            </a:srgbClr>
          </a:solidFill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ru-RU" sz="4400" spc="-1" strike="noStrike">
                <a:solidFill>
                  <a:srgbClr val="ffffff"/>
                </a:solidFill>
                <a:latin typeface="Lobster"/>
              </a:rPr>
              <a:t>ZBrush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504000" y="1542600"/>
            <a:ext cx="9071280" cy="97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ffffff"/>
                </a:solidFill>
                <a:latin typeface="Lobster"/>
              </a:rPr>
              <a:t> — </a:t>
            </a:r>
            <a:r>
              <a:rPr b="0" lang="ru-RU" sz="3200" spc="-1" strike="noStrike">
                <a:solidFill>
                  <a:srgbClr val="ffffff"/>
                </a:solidFill>
                <a:latin typeface="Lobster"/>
              </a:rPr>
              <a:t>программа для 3D моделирования, созданная компанией Pixologic.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92" name="" descr=""/>
          <p:cNvPicPr/>
          <p:nvPr/>
        </p:nvPicPr>
        <p:blipFill>
          <a:blip r:embed="rId1"/>
          <a:stretch/>
        </p:blipFill>
        <p:spPr>
          <a:xfrm>
            <a:off x="2436120" y="2592000"/>
            <a:ext cx="5207760" cy="2928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/>
          </p:nvPr>
        </p:nvSpPr>
        <p:spPr>
          <a:xfrm>
            <a:off x="0" y="1572480"/>
            <a:ext cx="10079640" cy="252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ffffff"/>
                </a:solidFill>
                <a:latin typeface="Lobster"/>
              </a:rPr>
              <a:t>Отличительной особенностью данного ПО является имитация процесса «лепки» трёхмерной скульптуры, усиленного движком трёхмерного рендеринга в реальном времени, что существенно упрощает процедуру создания требуемого трёхмерного объекта.</a:t>
            </a: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" descr="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050120" y="-180000"/>
            <a:ext cx="7979760" cy="5984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solidFill>
            <a:srgbClr val="666666">
              <a:alpha val="70000"/>
            </a:srgbClr>
          </a:solidFill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ru-RU" sz="4400" spc="-1" strike="noStrike">
                <a:solidFill>
                  <a:srgbClr val="ffffff"/>
                </a:solidFill>
                <a:latin typeface="Lobster"/>
              </a:rPr>
              <a:t>Интерфейс ZBrush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0" y="1211760"/>
            <a:ext cx="1007964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ffffff"/>
                </a:solidFill>
                <a:latin typeface="Lobster"/>
              </a:rPr>
              <a:t>Все функции ZBrush находятся внутри палитр. Каждая палитра содержит группу связанных функций. В пределах палитры эти функции далее разделены на группы, чтобы облегчить доступ к определённым настройкам, в которых вы нуждаетесь. Все палитры настраиваются внутри программы.</a:t>
            </a: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" descr=""/>
          <p:cNvPicPr/>
          <p:nvPr/>
        </p:nvPicPr>
        <p:blipFill>
          <a:blip r:embed="rId1"/>
          <a:stretch/>
        </p:blipFill>
        <p:spPr>
          <a:xfrm>
            <a:off x="360" y="0"/>
            <a:ext cx="10079280" cy="5669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/>
          </p:nvPr>
        </p:nvSpPr>
        <p:spPr>
          <a:xfrm>
            <a:off x="0" y="0"/>
            <a:ext cx="1007964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6000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ffffff"/>
                </a:solidFill>
                <a:latin typeface="Lobster"/>
              </a:rPr>
              <a:t>ZBrush практически не использует возможности видеокарты, что существенно влияет на скорость работы. Вместо этого основным ресурсом для приложения является оперативная память компьютера, недостаток которой может сказываться на производительности. Впрочем, ЗБраш – очень лояльный пакет, который позволяет создавать модели с миллионами полигонов даже на относительно слабых машинах.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99" name="" descr=""/>
          <p:cNvPicPr/>
          <p:nvPr/>
        </p:nvPicPr>
        <p:blipFill>
          <a:blip r:embed="rId1"/>
          <a:stretch/>
        </p:blipFill>
        <p:spPr>
          <a:xfrm>
            <a:off x="2376000" y="2723400"/>
            <a:ext cx="5327640" cy="3216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504000" y="-360"/>
            <a:ext cx="9071280" cy="1398960"/>
          </a:xfrm>
          <a:prstGeom prst="rect">
            <a:avLst/>
          </a:prstGeom>
          <a:solidFill>
            <a:srgbClr val="666666">
              <a:alpha val="70000"/>
            </a:srgbClr>
          </a:solidFill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ru-RU" sz="4400" spc="-1" strike="noStrike">
                <a:solidFill>
                  <a:srgbClr val="ffffff"/>
                </a:solidFill>
                <a:latin typeface="Lobster"/>
              </a:rPr>
              <a:t>В основном в данной программе моделируют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0" y="1404000"/>
            <a:ext cx="10079640" cy="161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ffffff"/>
                </a:solidFill>
                <a:latin typeface="Lobster"/>
              </a:rPr>
              <a:t>Органику (животных, людей), но также данный подход неплохо себя показывает в моделировании сложных, но не точных твёрдых объектов.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102" name="" descr=""/>
          <p:cNvPicPr/>
          <p:nvPr/>
        </p:nvPicPr>
        <p:blipFill>
          <a:blip r:embed="rId1"/>
          <a:stretch/>
        </p:blipFill>
        <p:spPr>
          <a:xfrm>
            <a:off x="328680" y="3024000"/>
            <a:ext cx="4890960" cy="2536920"/>
          </a:xfrm>
          <a:prstGeom prst="rect">
            <a:avLst/>
          </a:prstGeom>
          <a:ln w="0">
            <a:noFill/>
          </a:ln>
        </p:spPr>
      </p:pic>
      <p:pic>
        <p:nvPicPr>
          <p:cNvPr id="103" name="" descr=""/>
          <p:cNvPicPr/>
          <p:nvPr/>
        </p:nvPicPr>
        <p:blipFill>
          <a:blip r:embed="rId2"/>
          <a:stretch/>
        </p:blipFill>
        <p:spPr>
          <a:xfrm>
            <a:off x="5400000" y="3024000"/>
            <a:ext cx="4463280" cy="2510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504000" y="-360"/>
            <a:ext cx="9071280" cy="1398960"/>
          </a:xfrm>
          <a:prstGeom prst="rect">
            <a:avLst/>
          </a:prstGeom>
          <a:solidFill>
            <a:srgbClr val="666666">
              <a:alpha val="70000"/>
            </a:srgbClr>
          </a:solidFill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ru-RU" sz="4400" spc="-1" strike="noStrike">
                <a:solidFill>
                  <a:srgbClr val="ffffff"/>
                </a:solidFill>
                <a:latin typeface="Lobster"/>
              </a:rPr>
              <a:t>Немаловажным преимуществом программы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0" y="1578600"/>
            <a:ext cx="1007964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ffffff"/>
                </a:solidFill>
                <a:latin typeface="Lobster"/>
              </a:rPr>
              <a:t>Является возможность текстурирования, создания карт нормалей, запекания текстур, а также возможность выставления освещения с последующим рендерингом изображения. </a:t>
            </a:r>
            <a:endParaRPr b="0" lang="ru-RU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ffffff"/>
                </a:solidFill>
                <a:latin typeface="Lobster"/>
              </a:rPr>
              <a:t>Для создания анимации, как правило, созданные модели экспортируют в другие программы.</a:t>
            </a: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Application>LibreOffice/7.3.5.2$Linux_X86_64 LibreOffice_project/30$Build-2</Application>
  <AppVersion>15.0000</AppVersion>
  <Words>0</Words>
  <Paragraphs>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ru-RU</dc:language>
  <cp:lastModifiedBy/>
  <dcterms:modified xsi:type="dcterms:W3CDTF">2022-09-16T21:18:05Z</dcterms:modified>
  <cp:revision>4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i4>2</vt:i4>
  </property>
  <property fmtid="{D5CDD505-2E9C-101B-9397-08002B2CF9AE}" pid="3" name="Notes">
    <vt:i4>11</vt:i4>
  </property>
  <property fmtid="{D5CDD505-2E9C-101B-9397-08002B2CF9AE}" pid="4" name="Slides">
    <vt:i4>11</vt:i4>
  </property>
</Properties>
</file>