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_rels/presentation.xml.rels" ContentType="application/vnd.openxmlformats-package.relationships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media/image1.png" ContentType="image/png"/>
  <Override PartName="/ppt/media/image3.jpeg" ContentType="image/jpeg"/>
  <Override PartName="/ppt/media/image2.jpeg" ContentType="image/jpeg"/>
  <Override PartName="/ppt/media/image4.png" ContentType="image/png"/>
  <Override PartName="/ppt/media/image8.jpeg" ContentType="image/jpeg"/>
  <Override PartName="/ppt/media/image5.jpeg" ContentType="image/jpeg"/>
  <Override PartName="/ppt/media/image6.jpeg" ContentType="image/jpeg"/>
  <Override PartName="/ppt/media/image7.png" ContentType="image/png"/>
  <Override PartName="/ppt/slides/slide1.xml" ContentType="application/vnd.openxmlformats-officedocument.presentationml.slide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90000"/>
              </a:lnSpc>
            </a:pPr>
            <a:r>
              <a:rPr b="0" lang="ru-RU" sz="6000" spc="-1" strike="noStrike">
                <a:solidFill>
                  <a:srgbClr val="000000"/>
                </a:solidFill>
                <a:latin typeface="Arial"/>
                <a:ea typeface="Arial"/>
              </a:rPr>
              <a:t>Click to edit Master title style</a:t>
            </a:r>
            <a:endParaRPr b="0" lang="ru-RU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Arial"/>
              </a:rPr>
              <a:t>Click to edit Master title style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>
            <a:no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Arial"/>
              </a:rPr>
              <a:t>Click to edit Master text styles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Second level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Arial"/>
              </a:rPr>
              <a:t>Third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Arial"/>
              </a:rPr>
              <a:t>Fourth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Arial"/>
              </a:rPr>
              <a:t>Fifth level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1f4e79"/>
            </a:gs>
            <a:gs pos="100000">
              <a:srgbClr val="9dc3e6"/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1"/>
          <p:cNvSpPr txBox="1"/>
          <p:nvPr/>
        </p:nvSpPr>
        <p:spPr>
          <a:xfrm>
            <a:off x="1523880" y="2486160"/>
            <a:ext cx="9143640" cy="1023480"/>
          </a:xfrm>
          <a:prstGeom prst="rect">
            <a:avLst/>
          </a:prstGeom>
          <a:solidFill>
            <a:srgbClr val="ffd966"/>
          </a:solidFill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90000"/>
              </a:lnSpc>
            </a:pPr>
            <a:r>
              <a:rPr b="0" lang="ru-RU" sz="6000" spc="-1" strike="noStrike">
                <a:solidFill>
                  <a:srgbClr val="000000"/>
                </a:solidFill>
                <a:latin typeface="Arial"/>
                <a:ea typeface="Arial"/>
              </a:rPr>
              <a:t>Презентация</a:t>
            </a:r>
            <a:endParaRPr b="0" lang="ru-RU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Subtitle 2"/>
          <p:cNvSpPr txBox="1"/>
          <p:nvPr/>
        </p:nvSpPr>
        <p:spPr>
          <a:xfrm>
            <a:off x="1523880" y="3505320"/>
            <a:ext cx="9143640" cy="482040"/>
          </a:xfrm>
          <a:prstGeom prst="rect">
            <a:avLst/>
          </a:prstGeom>
          <a:solidFill>
            <a:srgbClr val="fccd56"/>
          </a:solidFill>
          <a:ln w="0">
            <a:noFill/>
          </a:ln>
        </p:spPr>
        <p:txBody>
          <a:bodyPr>
            <a:no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Arial"/>
              </a:rPr>
              <a:t>на тему: Ammyy Admin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84" name=""/>
          <p:cNvSpPr/>
          <p:nvPr/>
        </p:nvSpPr>
        <p:spPr>
          <a:xfrm>
            <a:off x="10172520" y="5989320"/>
            <a:ext cx="204444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horzOverflow="clip" vertOverflow="overflow">
            <a:noAutofit/>
          </a:bodyPr>
          <a:p>
            <a:pPr algn="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Arial"/>
              </a:rPr>
              <a:t>Выполнил:</a:t>
            </a:r>
            <a:endParaRPr b="0" lang="ru-RU" sz="18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Arial"/>
              </a:rPr>
              <a:t>ст. гр. &lt;Группа&gt;</a:t>
            </a:r>
            <a:endParaRPr b="0" lang="ru-RU" sz="18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Arial"/>
              </a:rPr>
              <a:t>&lt;ФИО&gt;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5" name=""/>
          <p:cNvSpPr/>
          <p:nvPr/>
        </p:nvSpPr>
        <p:spPr>
          <a:xfrm>
            <a:off x="5054760" y="6333480"/>
            <a:ext cx="208224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horzOverflow="clip" vertOverflow="overflow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Arial"/>
              </a:rPr>
              <a:t>&lt;Город&gt; 2021</a:t>
            </a:r>
            <a:endParaRPr b="0" lang="ru-RU" sz="1800" spc="-1" strike="noStrike">
              <a:latin typeface="Arial"/>
            </a:endParaRPr>
          </a:p>
        </p:txBody>
      </p:sp>
    </p:spTree>
  </p:cSld>
  <p:transition spd="slow">
    <p:fade/>
  </p:transition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1000">
              <a:srgbClr val="9dc3e6"/>
            </a:gs>
            <a:gs pos="100000">
              <a:srgbClr val="1f4e79"/>
            </a:gs>
          </a:gsLst>
          <a:lin ang="108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1"/>
          <p:cNvSpPr txBox="1"/>
          <p:nvPr/>
        </p:nvSpPr>
        <p:spPr>
          <a:xfrm>
            <a:off x="838080" y="2766240"/>
            <a:ext cx="10515240" cy="1325160"/>
          </a:xfrm>
          <a:prstGeom prst="rect">
            <a:avLst/>
          </a:prstGeom>
          <a:solidFill>
            <a:srgbClr val="fccd56"/>
          </a:solidFill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Спасибо за внимание!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transition spd="slow">
    <p:fade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1f4e79"/>
            </a:gs>
            <a:gs pos="100000">
              <a:srgbClr val="9dc3e6"/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itle 1"/>
          <p:cNvSpPr txBox="1"/>
          <p:nvPr/>
        </p:nvSpPr>
        <p:spPr>
          <a:xfrm>
            <a:off x="838080" y="591120"/>
            <a:ext cx="10515240" cy="1325160"/>
          </a:xfrm>
          <a:prstGeom prst="rect">
            <a:avLst/>
          </a:prstGeom>
          <a:solidFill>
            <a:srgbClr val="ffd966"/>
          </a:solidFill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Ammyy Admin </a:t>
            </a:r>
            <a:r>
              <a:rPr b="0" lang="ru-RU" sz="4400" spc="-1" strike="noStrike">
                <a:solidFill>
                  <a:srgbClr val="000000"/>
                </a:solidFill>
                <a:latin typeface="Dyuthi"/>
                <a:ea typeface="Dyuthi"/>
              </a:rPr>
              <a:t>- 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Content Placeholder 2"/>
          <p:cNvSpPr txBox="1"/>
          <p:nvPr/>
        </p:nvSpPr>
        <p:spPr>
          <a:xfrm>
            <a:off x="838080" y="1825560"/>
            <a:ext cx="10515240" cy="1709640"/>
          </a:xfrm>
          <a:prstGeom prst="rect">
            <a:avLst/>
          </a:prstGeom>
          <a:solidFill>
            <a:srgbClr val="fccd56"/>
          </a:solidFill>
          <a:ln w="0">
            <a:noFill/>
          </a:ln>
        </p:spPr>
        <p:txBody>
          <a:bodyPr>
            <a:normAutofit fontScale="49000"/>
          </a:bodyPr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система удалённого доступа и администрирования, разработанная компанией Ammyy Group, позволяет быстро получить удаленный доступ через Интернет к компьютеру или серверу и управлять ими в режиме реального времени.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"/>
          <p:cNvSpPr/>
          <p:nvPr/>
        </p:nvSpPr>
        <p:spPr>
          <a:xfrm>
            <a:off x="10444680" y="6649920"/>
            <a:ext cx="254520" cy="45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9" name="" descr=""/>
          <p:cNvPicPr/>
          <p:nvPr/>
        </p:nvPicPr>
        <p:blipFill>
          <a:blip r:embed="rId1"/>
          <a:stretch/>
        </p:blipFill>
        <p:spPr>
          <a:xfrm>
            <a:off x="4475880" y="4003560"/>
            <a:ext cx="3239640" cy="2259720"/>
          </a:xfrm>
          <a:prstGeom prst="rect">
            <a:avLst/>
          </a:prstGeom>
          <a:ln w="0">
            <a:noFill/>
          </a:ln>
        </p:spPr>
      </p:pic>
    </p:spTree>
  </p:cSld>
  <p:transition spd="slow">
    <p:fade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1f4e79"/>
            </a:gs>
            <a:gs pos="100000">
              <a:srgbClr val="9dc3e6"/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itl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solidFill>
            <a:srgbClr val="ffd966"/>
          </a:solidFill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Возможности программы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Content Placeholder 2"/>
          <p:cNvSpPr txBox="1"/>
          <p:nvPr/>
        </p:nvSpPr>
        <p:spPr>
          <a:xfrm>
            <a:off x="838080" y="1664280"/>
            <a:ext cx="10515240" cy="1080000"/>
          </a:xfrm>
          <a:prstGeom prst="rect">
            <a:avLst/>
          </a:prstGeom>
          <a:solidFill>
            <a:srgbClr val="fccd56"/>
          </a:solidFill>
          <a:ln w="0">
            <a:noFill/>
          </a:ln>
        </p:spPr>
        <p:txBody>
          <a:bodyPr>
            <a:normAutofit fontScale="32000"/>
          </a:bodyPr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C помощью Ammyy Admin можно контролировать клавиатуру и мышь, запускать программы, передавать файлы, общаться с партнером с помощью голосовой связи и пр.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"/>
          <p:cNvSpPr/>
          <p:nvPr/>
        </p:nvSpPr>
        <p:spPr>
          <a:xfrm>
            <a:off x="-7168320" y="6750360"/>
            <a:ext cx="47160" cy="389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3" name="" descr=""/>
          <p:cNvPicPr/>
          <p:nvPr/>
        </p:nvPicPr>
        <p:blipFill>
          <a:blip r:embed="rId1"/>
          <a:stretch/>
        </p:blipFill>
        <p:spPr>
          <a:xfrm>
            <a:off x="2540520" y="3095280"/>
            <a:ext cx="7110360" cy="3717000"/>
          </a:xfrm>
          <a:prstGeom prst="rect">
            <a:avLst/>
          </a:prstGeom>
          <a:ln w="0">
            <a:noFill/>
          </a:ln>
        </p:spPr>
      </p:pic>
    </p:spTree>
  </p:cSld>
  <p:transition spd="slow">
    <p:fade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1000">
              <a:srgbClr val="9dc3e6"/>
            </a:gs>
            <a:gs pos="100000">
              <a:srgbClr val="1f4e79"/>
            </a:gs>
          </a:gsLst>
          <a:lin ang="108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" descr=""/>
          <p:cNvPicPr/>
          <p:nvPr/>
        </p:nvPicPr>
        <p:blipFill>
          <a:blip r:embed="rId1"/>
          <a:stretch/>
        </p:blipFill>
        <p:spPr>
          <a:xfrm>
            <a:off x="2695320" y="2636280"/>
            <a:ext cx="6976080" cy="4097880"/>
          </a:xfrm>
          <a:prstGeom prst="rect">
            <a:avLst/>
          </a:prstGeom>
          <a:ln w="0">
            <a:noFill/>
          </a:ln>
        </p:spPr>
      </p:pic>
      <p:sp>
        <p:nvSpPr>
          <p:cNvPr id="95" name="Titl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solidFill>
            <a:srgbClr val="ffd966"/>
          </a:solidFill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Лицензия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Content Placeholder 2"/>
          <p:cNvSpPr txBox="1"/>
          <p:nvPr/>
        </p:nvSpPr>
        <p:spPr>
          <a:xfrm>
            <a:off x="838080" y="1664280"/>
            <a:ext cx="10515240" cy="1047600"/>
          </a:xfrm>
          <a:prstGeom prst="rect">
            <a:avLst/>
          </a:prstGeom>
          <a:solidFill>
            <a:srgbClr val="fccd56"/>
          </a:solidFill>
          <a:ln w="0">
            <a:noFill/>
          </a:ln>
        </p:spPr>
        <p:txBody>
          <a:bodyPr>
            <a:noAutofit/>
          </a:bodyPr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проприетарная, бесплатна для некоммерческого использования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"/>
          <p:cNvSpPr/>
          <p:nvPr/>
        </p:nvSpPr>
        <p:spPr>
          <a:xfrm>
            <a:off x="-8202960" y="7761600"/>
            <a:ext cx="86040" cy="83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p:transition spd="slow">
    <p:fade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1f4e79"/>
            </a:gs>
            <a:gs pos="100000">
              <a:srgbClr val="9dc3e6"/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" descr=""/>
          <p:cNvPicPr/>
          <p:nvPr/>
        </p:nvPicPr>
        <p:blipFill>
          <a:blip r:embed="rId1"/>
          <a:stretch/>
        </p:blipFill>
        <p:spPr>
          <a:xfrm>
            <a:off x="2494080" y="1775880"/>
            <a:ext cx="7221600" cy="5060880"/>
          </a:xfrm>
          <a:prstGeom prst="rect">
            <a:avLst/>
          </a:prstGeom>
          <a:ln w="0">
            <a:noFill/>
          </a:ln>
        </p:spPr>
      </p:pic>
      <p:sp>
        <p:nvSpPr>
          <p:cNvPr id="99" name="Titl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solidFill>
            <a:srgbClr val="ffd966"/>
          </a:solidFill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Интерфейс программы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"/>
          <p:cNvSpPr/>
          <p:nvPr/>
        </p:nvSpPr>
        <p:spPr>
          <a:xfrm>
            <a:off x="7744320" y="6278400"/>
            <a:ext cx="4536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p:transition spd="slow">
    <p:fade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1f4e79"/>
            </a:gs>
            <a:gs pos="100000">
              <a:srgbClr val="9dc3e6"/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" descr=""/>
          <p:cNvPicPr/>
          <p:nvPr/>
        </p:nvPicPr>
        <p:blipFill>
          <a:blip r:embed="rId1"/>
          <a:stretch/>
        </p:blipFill>
        <p:spPr>
          <a:xfrm>
            <a:off x="2115720" y="1471680"/>
            <a:ext cx="7960320" cy="5375520"/>
          </a:xfrm>
          <a:prstGeom prst="rect">
            <a:avLst/>
          </a:prstGeom>
          <a:ln w="0">
            <a:noFill/>
          </a:ln>
        </p:spPr>
      </p:pic>
      <p:sp>
        <p:nvSpPr>
          <p:cNvPr id="102" name="Content Placeholder 2"/>
          <p:cNvSpPr txBox="1"/>
          <p:nvPr/>
        </p:nvSpPr>
        <p:spPr>
          <a:xfrm>
            <a:off x="838080" y="146520"/>
            <a:ext cx="10515240" cy="1402920"/>
          </a:xfrm>
          <a:prstGeom prst="rect">
            <a:avLst/>
          </a:prstGeom>
          <a:solidFill>
            <a:srgbClr val="ffd966"/>
          </a:solidFill>
          <a:ln w="0">
            <a:noFill/>
          </a:ln>
        </p:spPr>
        <p:txBody>
          <a:bodyPr>
            <a:noAutofit/>
          </a:bodyPr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Ammyy Admin работает через NAT и не требует внешних IP-адресов, дополнительного ПО и настройки переадресации портов.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"/>
          <p:cNvSpPr/>
          <p:nvPr/>
        </p:nvSpPr>
        <p:spPr>
          <a:xfrm>
            <a:off x="8084160" y="4682880"/>
            <a:ext cx="111240" cy="109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4" name=""/>
          <p:cNvSpPr/>
          <p:nvPr/>
        </p:nvSpPr>
        <p:spPr>
          <a:xfrm>
            <a:off x="5968440" y="3291840"/>
            <a:ext cx="25452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p:transition spd="slow">
    <p:fade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1f4e79"/>
            </a:gs>
            <a:gs pos="100000">
              <a:srgbClr val="9dc3e6"/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l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solidFill>
            <a:srgbClr val="ffd966"/>
          </a:solidFill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Программа поддерживает все версии Windows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"/>
          <p:cNvSpPr/>
          <p:nvPr/>
        </p:nvSpPr>
        <p:spPr>
          <a:xfrm>
            <a:off x="2794680" y="1662840"/>
            <a:ext cx="6602400" cy="629280"/>
          </a:xfrm>
          <a:prstGeom prst="rect">
            <a:avLst/>
          </a:prstGeom>
          <a:solidFill>
            <a:srgbClr val="fccd5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horzOverflow="clip" vertOverflow="overflow">
            <a:noAutofit/>
          </a:bodyPr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Начиная с Windows XP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07" name=""/>
          <p:cNvSpPr/>
          <p:nvPr/>
        </p:nvSpPr>
        <p:spPr>
          <a:xfrm>
            <a:off x="8643240" y="7777440"/>
            <a:ext cx="113040" cy="933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8" name="" descr=""/>
          <p:cNvPicPr/>
          <p:nvPr/>
        </p:nvPicPr>
        <p:blipFill>
          <a:blip r:embed="rId1"/>
          <a:stretch/>
        </p:blipFill>
        <p:spPr>
          <a:xfrm>
            <a:off x="2674800" y="2260080"/>
            <a:ext cx="6842160" cy="4592520"/>
          </a:xfrm>
          <a:prstGeom prst="rect">
            <a:avLst/>
          </a:prstGeom>
          <a:ln w="0">
            <a:noFill/>
          </a:ln>
        </p:spPr>
      </p:pic>
    </p:spTree>
  </p:cSld>
  <p:transition spd="slow">
    <p:fade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1f4e79"/>
            </a:gs>
            <a:gs pos="100000">
              <a:srgbClr val="9dc3e6"/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" descr=""/>
          <p:cNvPicPr/>
          <p:nvPr/>
        </p:nvPicPr>
        <p:blipFill>
          <a:blip r:embed="rId1"/>
          <a:stretch/>
        </p:blipFill>
        <p:spPr>
          <a:xfrm>
            <a:off x="3217680" y="-32400"/>
            <a:ext cx="6418080" cy="6729480"/>
          </a:xfrm>
          <a:prstGeom prst="rect">
            <a:avLst/>
          </a:prstGeom>
          <a:ln w="0">
            <a:noFill/>
          </a:ln>
        </p:spPr>
      </p:pic>
      <p:sp>
        <p:nvSpPr>
          <p:cNvPr id="110" name="Title 1"/>
          <p:cNvSpPr txBox="1"/>
          <p:nvPr/>
        </p:nvSpPr>
        <p:spPr>
          <a:xfrm>
            <a:off x="838080" y="510480"/>
            <a:ext cx="10515240" cy="1325160"/>
          </a:xfrm>
          <a:prstGeom prst="rect">
            <a:avLst/>
          </a:prstGeom>
          <a:solidFill>
            <a:srgbClr val="fccd56">
              <a:alpha val="75000"/>
            </a:srgbClr>
          </a:solidFill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Безопасность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Content Placeholder 2"/>
          <p:cNvSpPr txBox="1"/>
          <p:nvPr/>
        </p:nvSpPr>
        <p:spPr>
          <a:xfrm>
            <a:off x="838080" y="1825560"/>
            <a:ext cx="10515240" cy="2823480"/>
          </a:xfrm>
          <a:prstGeom prst="rect">
            <a:avLst/>
          </a:prstGeom>
          <a:solidFill>
            <a:srgbClr val="ffd966">
              <a:alpha val="75000"/>
            </a:srgbClr>
          </a:solidFill>
          <a:ln w="0">
            <a:noFill/>
          </a:ln>
        </p:spPr>
        <p:txBody>
          <a:bodyPr>
            <a:normAutofit fontScale="78000"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Не открываются порты на локальном и удалённом компьютере.   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Все данные зашифрованы с помощью гибридного алгоритма шифрования по стандартам AES-256 + RSA (по умолчанию только AES-256), используются различные ключи для каждой сессии.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"/>
          <p:cNvSpPr/>
          <p:nvPr/>
        </p:nvSpPr>
        <p:spPr>
          <a:xfrm>
            <a:off x="-1935000" y="-1573920"/>
            <a:ext cx="45360" cy="8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p:transition spd="slow">
    <p:fade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"/>
          <p:cNvSpPr/>
          <p:nvPr/>
        </p:nvSpPr>
        <p:spPr>
          <a:xfrm>
            <a:off x="5968440" y="3291840"/>
            <a:ext cx="173160" cy="139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14" name="" descr=""/>
          <p:cNvPicPr/>
          <p:nvPr/>
        </p:nvPicPr>
        <p:blipFill>
          <a:blip r:embed="rId1"/>
          <a:stretch/>
        </p:blipFill>
        <p:spPr>
          <a:xfrm>
            <a:off x="0" y="0"/>
            <a:ext cx="12559680" cy="6860880"/>
          </a:xfrm>
          <a:prstGeom prst="rect">
            <a:avLst/>
          </a:prstGeom>
          <a:ln w="0">
            <a:noFill/>
          </a:ln>
        </p:spPr>
      </p:pic>
      <p:sp>
        <p:nvSpPr>
          <p:cNvPr id="115" name="Title 1"/>
          <p:cNvSpPr txBox="1"/>
          <p:nvPr/>
        </p:nvSpPr>
        <p:spPr>
          <a:xfrm>
            <a:off x="838080" y="494280"/>
            <a:ext cx="10515240" cy="1325160"/>
          </a:xfrm>
          <a:prstGeom prst="rect">
            <a:avLst/>
          </a:prstGeom>
          <a:solidFill>
            <a:srgbClr val="9dc3e6">
              <a:alpha val="90000"/>
            </a:srgbClr>
          </a:solidFill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Ammy Admin и вирусы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Content Placeholder 2"/>
          <p:cNvSpPr txBox="1"/>
          <p:nvPr/>
        </p:nvSpPr>
        <p:spPr>
          <a:xfrm>
            <a:off x="838080" y="1825560"/>
            <a:ext cx="10515240" cy="3243240"/>
          </a:xfrm>
          <a:prstGeom prst="rect">
            <a:avLst/>
          </a:prstGeom>
          <a:solidFill>
            <a:srgbClr val="2e75b6">
              <a:alpha val="91000"/>
            </a:srgbClr>
          </a:solidFill>
          <a:ln w="0">
            <a:noFill/>
          </a:ln>
        </p:spPr>
        <p:txBody>
          <a:bodyPr>
            <a:noAutofit/>
          </a:bodyPr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Noto Looped Thai UI Bold"/>
                <a:ea typeface="Noto Looped Thai UI Bold"/>
              </a:rPr>
              <a:t>Загружаемая с сайта производителя официальная версия программы в период с февраля по июль 2016 года содержала троянскую программу Lurk, попавшую туда в результате успешной кибератаки на сайт разработчика[2]. После первого июня 2016 года инсталлятор содержал уже другой вирус. Это означает, что сайт ammyy.com находился всё это время под контролем злоумышленников.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Application>LibreOffice/7.1.6.2$Linux_X86_64 LibreOffice_project/10$Build-2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2012-12-03T06:56:55Z</dcterms:created>
  <dc:creator/>
  <dc:description/>
  <dc:language>ru-RU</dc:language>
  <cp:lastModifiedBy/>
  <dcterms:modified xsi:type="dcterms:W3CDTF">2021-11-06T12:13:26Z</dcterms:modified>
  <cp:revision>8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Notes">
    <vt:i4>10</vt:i4>
  </property>
  <property fmtid="{D5CDD505-2E9C-101B-9397-08002B2CF9AE}" pid="4" name="PresentationFormat">
    <vt:lpwstr>Widescreen</vt:lpwstr>
  </property>
  <property fmtid="{D5CDD505-2E9C-101B-9397-08002B2CF9AE}" pid="5" name="Slides">
    <vt:i4>10</vt:i4>
  </property>
</Properties>
</file>