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0079280" cy="5669280"/>
          </a:xfrm>
          <a:prstGeom prst="rect">
            <a:avLst/>
          </a:pr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0" y="74160"/>
            <a:ext cx="100792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0" y="1172520"/>
            <a:ext cx="10079280" cy="3441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0" y="0"/>
            <a:ext cx="10079280" cy="5669280"/>
          </a:xfrm>
          <a:prstGeom prst="rect">
            <a:avLst/>
          </a:prstGeom>
          <a:solidFill>
            <a:srgbClr val="00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/>
          <p:nvPr/>
        </p:nvSpPr>
        <p:spPr>
          <a:xfrm>
            <a:off x="0" y="2766600"/>
            <a:ext cx="10079280" cy="79668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На тему: «Red Hat Interprise Linux»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0" y="1944000"/>
            <a:ext cx="10079280" cy="82188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>
                <a:alpha val="99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DejaVu Sans"/>
              </a:rPr>
              <a:t>Презентация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0" name=""/>
          <p:cNvSpPr/>
          <p:nvPr/>
        </p:nvSpPr>
        <p:spPr>
          <a:xfrm>
            <a:off x="7920000" y="4775760"/>
            <a:ext cx="2123280" cy="85752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fff5ce"/>
                </a:solidFill>
                <a:latin typeface="Arial"/>
                <a:ea typeface="DejaVu Sans"/>
              </a:rPr>
              <a:t>Выполнил: 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fff5ce"/>
                </a:solidFill>
                <a:latin typeface="Arial"/>
                <a:ea typeface="DejaVu Sans"/>
              </a:rPr>
              <a:t>&lt;Группа&gt;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1800" spc="-1" strike="noStrike">
                <a:solidFill>
                  <a:srgbClr val="fff5ce"/>
                </a:solidFill>
                <a:latin typeface="Arial"/>
                <a:ea typeface="DejaVu Sans"/>
              </a:rPr>
              <a:t>&lt;ФИО&gt;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3960000" y="5184000"/>
            <a:ext cx="2339280" cy="44928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5ce"/>
                </a:solidFill>
                <a:latin typeface="Arial"/>
                <a:ea typeface="DejaVu Sans"/>
              </a:rPr>
              <a:t>&lt;город&gt;, 2022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"/>
          <p:cNvSpPr/>
          <p:nvPr/>
        </p:nvSpPr>
        <p:spPr>
          <a:xfrm>
            <a:off x="0" y="1136520"/>
            <a:ext cx="10079280" cy="437076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4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"/>
            </a:pPr>
            <a:r>
              <a:rPr b="1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Ubuntu Server</a:t>
            </a: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 является одним из самых часто используемых дистрибутивов Linux.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"/>
            </a:pPr>
            <a:r>
              <a:rPr b="1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Debian</a:t>
            </a: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 заслуженно получил репутацию очень надежного и стабильного дистрибутива. Дистрибутив широко применяют в качестве серверной операционной системы.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"/>
            </a:pPr>
            <a:r>
              <a:rPr b="1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Fedora Server</a:t>
            </a: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 содержит программное обеспечение, предназначенное для серверного использования: мощный инструмент Cockpit для мониторинга и управления системой, сервер баз данных на базе PostgreSQL, сетевое программное обеспечение и другие компоненты.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"/>
            </a:pPr>
            <a:r>
              <a:rPr b="1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CentOS</a:t>
            </a: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 основан на Red Hat Enterprise Linux и является его свободным клоном. Компания Red Hat спонсирует CentOS и помогает его развитию.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0" y="154080"/>
            <a:ext cx="10079280" cy="94572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DejaVu Sans"/>
              </a:rPr>
              <a:t>Аналоги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3" dur="indefinite" restart="never" nodeType="tmRoot">
          <p:childTnLst>
            <p:seq>
              <p:cTn id="144" dur="indefinite" nodeType="mainSeq"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"/>
          <p:cNvSpPr/>
          <p:nvPr/>
        </p:nvSpPr>
        <p:spPr>
          <a:xfrm>
            <a:off x="7467120" y="3145680"/>
            <a:ext cx="1712160" cy="34560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5ce"/>
                </a:solidFill>
                <a:latin typeface="Arial"/>
                <a:ea typeface="DejaVu Sans"/>
              </a:rPr>
              <a:t>Fedora Server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4738680" y="3816000"/>
            <a:ext cx="992160" cy="34560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5ce"/>
                </a:solidFill>
                <a:latin typeface="Arial"/>
                <a:ea typeface="DejaVu Sans"/>
              </a:rPr>
              <a:t>CentOS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1620000" y="5134680"/>
            <a:ext cx="900720" cy="34560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5ce"/>
                </a:solidFill>
                <a:latin typeface="Arial"/>
                <a:ea typeface="DejaVu Sans"/>
              </a:rPr>
              <a:t>Debian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288000" y="1904760"/>
            <a:ext cx="1799280" cy="34560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5ce"/>
                </a:solidFill>
                <a:latin typeface="Arial"/>
                <a:ea typeface="DejaVu Sans"/>
              </a:rPr>
              <a:t>Ubuntu Server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255240" y="0"/>
            <a:ext cx="1904040" cy="190404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1440000" y="3240000"/>
            <a:ext cx="1530000" cy="1893960"/>
          </a:xfrm>
          <a:prstGeom prst="rect">
            <a:avLst/>
          </a:prstGeom>
          <a:ln w="0"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7380000" y="720000"/>
            <a:ext cx="2339280" cy="233928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4"/>
          <a:stretch/>
        </p:blipFill>
        <p:spPr>
          <a:xfrm>
            <a:off x="3960000" y="1260000"/>
            <a:ext cx="2521080" cy="252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8" dur="indefinite" restart="never" nodeType="tmRoot">
          <p:childTnLst>
            <p:seq>
              <p:cTn id="159" dur="indefinite" nodeType="mainSeq"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4" dur="125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125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500"/>
                            </p:stCondLst>
                            <p:childTnLst>
                              <p:par>
                                <p:cTn id="195" nodeType="after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0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"/>
          <p:cNvSpPr/>
          <p:nvPr/>
        </p:nvSpPr>
        <p:spPr>
          <a:xfrm>
            <a:off x="0" y="2361960"/>
            <a:ext cx="10079280" cy="94572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DejaVu Sans"/>
              </a:rPr>
              <a:t>Спасибо за внимание!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5" dur="indefinite" restart="never" nodeType="tmRoot">
          <p:childTnLst>
            <p:seq>
              <p:cTn id="206" dur="indefinite" nodeType="mainSeq"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1146600"/>
            <a:ext cx="10079280" cy="281268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108000" algn="just">
              <a:lnSpc>
                <a:spcPct val="100000"/>
              </a:lnSpc>
              <a:spcBef>
                <a:spcPts val="1417"/>
              </a:spcBef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(с англ. — «красная шляпа») — американская компания, производитель программного обеспечения на основе операционной системы Linux: Red Hat Enterprise Linux (распространяется по годовой подписке) и Fedora.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0" y="190080"/>
            <a:ext cx="10079280" cy="94572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DejaVu Sans"/>
              </a:rPr>
              <a:t>Red Hat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3105000" y="4041720"/>
            <a:ext cx="3869280" cy="162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0" y="894600"/>
            <a:ext cx="10079280" cy="461268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1000"/>
          </a:bodyPr>
          <a:p>
            <a:pPr marL="180000" algn="just">
              <a:lnSpc>
                <a:spcPct val="100000"/>
              </a:lnSpc>
              <a:spcBef>
                <a:spcPts val="1417"/>
              </a:spcBef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Возникла в 1995 слиянием проектов Марка Эвинга (Red Hat Linux, создан в 1994) и Боба Янга (ACC corp.).</a:t>
            </a:r>
            <a:endParaRPr b="0" lang="ru-RU" sz="3200" spc="-1" strike="noStrike">
              <a:latin typeface="Arial"/>
            </a:endParaRPr>
          </a:p>
          <a:p>
            <a:pPr marL="180000" algn="just">
              <a:lnSpc>
                <a:spcPct val="100000"/>
              </a:lnSpc>
              <a:spcBef>
                <a:spcPts val="1417"/>
              </a:spcBef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До 2002 года основным продуктом фирмы была операционная система общего назначения Red Hat Linux, в мае 2002 года состоялся выпуск корпоративной операционной системы Red Hat Linux Advanced Server 2.1 (позднее переименованной в Red Hat Enterprise Linux AS 2.1), разработанной на основе Red Hat Linux 7.2 в рамках отдельного проекта. В 2003 году Red Hat сменила политику выпуска дистрибутивов, отказавшись от выпуска коробочных версий Red Hat Linux (последняя коробочная версия Red Hat Linux 9) и превратив внутренний процесс разработки Red Hat Linux в открытый проект Fedora (с англ. — «фетровая шляпа»), не обеспечиваемый официальной поддержкой, но поддерживаемый сообществом разработчиков и экспертов по Linux, наиболее активную часть которого составляют сотрудники Red Hat.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0" y="10080"/>
            <a:ext cx="10079280" cy="88380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DejaVu Sans"/>
              </a:rPr>
              <a:t>История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"/>
          <p:cNvSpPr/>
          <p:nvPr/>
        </p:nvSpPr>
        <p:spPr>
          <a:xfrm>
            <a:off x="0" y="786600"/>
            <a:ext cx="10079280" cy="328752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6000"/>
          </a:bodyPr>
          <a:p>
            <a:pPr marL="180000" algn="just">
              <a:lnSpc>
                <a:spcPct val="100000"/>
              </a:lnSpc>
              <a:spcBef>
                <a:spcPts val="1417"/>
              </a:spcBef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Данный дистрибутив позиционируется для корпоративного использования. Новые версии выходят с периодичностью около 3 лет.</a:t>
            </a:r>
            <a:endParaRPr b="0" lang="ru-RU" sz="3200" spc="-1" strike="noStrike">
              <a:latin typeface="Arial"/>
            </a:endParaRPr>
          </a:p>
          <a:p>
            <a:pPr marL="180000" algn="just">
              <a:lnSpc>
                <a:spcPct val="100000"/>
              </a:lnSpc>
              <a:spcBef>
                <a:spcPts val="1417"/>
              </a:spcBef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Основная особенность дистрибутива — наличие коммерческой поддержки на протяжении 10 лет, с возможностью продления до 13 лет. Многие производители программного и аппаратного обеспечения включили RHEL в число поддерживаемых ими дистрибутивов Linux. 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0" y="-25920"/>
            <a:ext cx="10079280" cy="81180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DejaVu Sans"/>
              </a:rPr>
              <a:t>Red Hat Enterprise Linux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770200" y="4108680"/>
            <a:ext cx="4789080" cy="156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5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"/>
          <p:cNvSpPr/>
          <p:nvPr/>
        </p:nvSpPr>
        <p:spPr>
          <a:xfrm>
            <a:off x="0" y="1172520"/>
            <a:ext cx="10079280" cy="264168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"/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Red Hat Enterprise Linux Server: US$349 (25 651₽)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"/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Red Hat Enterprise Linux for Virtual Datacenters: US$2,499 (183 676₽)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"/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Red Hat Enterprise Linux Workstation: US$179 (13 156₽)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0" y="226080"/>
            <a:ext cx="10079280" cy="94572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DejaVu Sans"/>
              </a:rPr>
              <a:t>Price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0" y="3814920"/>
            <a:ext cx="10078920" cy="188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nodeType="after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 E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Motion>
                                    <p:animEffect filter="fade" transition="in">
                                      <p:cBhvr additive="repl">
                                        <p:cTn id="7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0" y="956520"/>
            <a:ext cx="10079280" cy="286416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800" spc="-1" strike="noStrike">
                <a:solidFill>
                  <a:srgbClr val="fff5ce"/>
                </a:solidFill>
                <a:latin typeface="Arial"/>
                <a:ea typeface="DejaVu Sans"/>
              </a:rPr>
              <a:t>Система управления пакетами: RPM</a:t>
            </a:r>
            <a:endParaRPr b="0" lang="ru-RU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800" spc="-1" strike="noStrike">
                <a:solidFill>
                  <a:srgbClr val="fff5ce"/>
                </a:solidFill>
                <a:latin typeface="Arial"/>
                <a:ea typeface="DejaVu Sans"/>
              </a:rPr>
              <a:t>Система обеспечения безопасности: SELinux</a:t>
            </a:r>
            <a:endParaRPr b="0" lang="ru-RU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800" spc="-1" strike="noStrike">
                <a:solidFill>
                  <a:srgbClr val="fff5ce"/>
                </a:solidFill>
                <a:latin typeface="Arial"/>
                <a:ea typeface="DejaVu Sans"/>
              </a:rPr>
              <a:t>Система инициализации: systemd</a:t>
            </a:r>
            <a:endParaRPr b="0" lang="ru-RU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800" spc="-1" strike="noStrike">
                <a:solidFill>
                  <a:srgbClr val="fff5ce"/>
                </a:solidFill>
                <a:latin typeface="Arial"/>
                <a:ea typeface="DejaVu Sans"/>
              </a:rPr>
              <a:t>Окружение рабочего стола: Gnome 3 со всем его стеком программ</a:t>
            </a:r>
            <a:endParaRPr b="0" lang="ru-RU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800" spc="-1" strike="noStrike">
                <a:solidFill>
                  <a:srgbClr val="fff5ce"/>
                </a:solidFill>
                <a:latin typeface="Arial"/>
                <a:ea typeface="DejaVu Sans"/>
              </a:rPr>
              <a:t>Файловая система по умолчанию: XFS</a:t>
            </a:r>
            <a:endParaRPr b="0" lang="ru-RU" sz="2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"/>
            </a:pPr>
            <a:r>
              <a:rPr b="0" lang="ru-RU" sz="2800" spc="-1" strike="noStrike">
                <a:solidFill>
                  <a:srgbClr val="fff5ce"/>
                </a:solidFill>
                <a:latin typeface="Arial"/>
                <a:ea typeface="DejaVu Sans"/>
              </a:rPr>
              <a:t>А также: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0" y="10080"/>
            <a:ext cx="10079280" cy="94572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DejaVu Sans"/>
              </a:rPr>
              <a:t>Программное обеспечение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2811960" y="3917160"/>
            <a:ext cx="3019320" cy="1698120"/>
          </a:xfrm>
          <a:prstGeom prst="rect">
            <a:avLst/>
          </a:prstGeom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5938200" y="3888000"/>
            <a:ext cx="1621080" cy="168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nodeType="after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0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39960" y="36360"/>
            <a:ext cx="1007892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"/>
          <p:cNvSpPr/>
          <p:nvPr/>
        </p:nvSpPr>
        <p:spPr>
          <a:xfrm>
            <a:off x="0" y="992520"/>
            <a:ext cx="10079280" cy="440676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8000"/>
          </a:bodyPr>
          <a:p>
            <a:pPr marL="180000" algn="just">
              <a:lnSpc>
                <a:spcPct val="100000"/>
              </a:lnSpc>
              <a:spcBef>
                <a:spcPts val="1417"/>
              </a:spcBef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Развёртывание кластеров для облачных решений.</a:t>
            </a:r>
            <a:endParaRPr b="0" lang="ru-RU" sz="3200" spc="-1" strike="noStrike">
              <a:latin typeface="Arial"/>
            </a:endParaRPr>
          </a:p>
          <a:p>
            <a:pPr marL="180000" algn="just">
              <a:lnSpc>
                <a:spcPct val="100000"/>
              </a:lnSpc>
              <a:spcBef>
                <a:spcPts val="1417"/>
              </a:spcBef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«</a:t>
            </a:r>
            <a:r>
              <a:rPr b="0" i="1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Red Hat Enterprise Linux расширяет вашу гибридную облачную инфраструктуру до предела — через сотни тысяч узлов по всему миру. Red Hat Enterprise Linux поддерживает возможность развертывания и запуска приложений в любом месте — от физического и виртуального до частного и публичного облаков — обеспечивая согласованную операционную основу, необходимую для современных ИТ-и корпоративных гибридных облачных развертываний. </a:t>
            </a: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» </a:t>
            </a: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Arial"/>
              </a:rPr>
              <a:t>─ официальный сайт компании.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0" y="46080"/>
            <a:ext cx="10079280" cy="94572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DejaVu Sans"/>
              </a:rPr>
              <a:t>Основное направление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0" y="1633680"/>
            <a:ext cx="10079280" cy="369360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Коммерческий подход к разработке ОС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Качественная поддержка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Высокий уровень безопасности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Уникальные разработки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Гарантии</a:t>
            </a:r>
            <a:endParaRPr b="0" lang="ru-RU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fff5ce"/>
              </a:buClr>
              <a:buSzPct val="50000"/>
              <a:buFont typeface="Wingdings" charset="2"/>
              <a:buChar char=""/>
            </a:pPr>
            <a:r>
              <a:rPr b="0" lang="ru-RU" sz="3200" spc="-1" strike="noStrike">
                <a:solidFill>
                  <a:srgbClr val="fff5ce"/>
                </a:solidFill>
                <a:latin typeface="Arial"/>
                <a:ea typeface="DejaVu Sans"/>
              </a:rPr>
              <a:t>Собственный цикл проверки ПО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0" y="362160"/>
            <a:ext cx="10079280" cy="1249560"/>
          </a:xfrm>
          <a:prstGeom prst="rect">
            <a:avLst/>
          </a:prstGeom>
          <a:solidFill>
            <a:srgbClr val="cf0000">
              <a:alpha val="70000"/>
            </a:srgbClr>
          </a:solidFill>
          <a:ln w="0">
            <a:noFill/>
          </a:ln>
          <a:effectLst>
            <a:outerShdw blurRad="63360" dir="5400000" dist="3816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5ce"/>
                </a:solidFill>
                <a:latin typeface="Arial"/>
                <a:ea typeface="Noto Sans CJK SC"/>
              </a:rPr>
              <a:t>Почему выбирают Red Hat Interprise Linux 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8" dur="indefinite" restart="never" nodeType="tmRoot">
          <p:childTnLst>
            <p:seq>
              <p:cTn id="129" dur="indefinite" nodeType="mainSeq"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nodeType="afterEffect" fill="hold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Application>LibreOffice/7.1.7.2$Linux_X86_64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2022-05-06T23:09:19Z</dcterms:modified>
  <cp:revision>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