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4.png" ContentType="image/png"/>
  <Override PartName="/ppt/media/image27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1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4294967295" descr=""/>
          <p:cNvPicPr/>
          <p:nvPr/>
        </p:nvPicPr>
        <p:blipFill>
          <a:blip r:embed="rId2"/>
          <a:stretch/>
        </p:blipFill>
        <p:spPr>
          <a:xfrm>
            <a:off x="-35280" y="-380880"/>
            <a:ext cx="10114560" cy="60681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-287640"/>
            <a:ext cx="9070920" cy="147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080000"/>
            <a:ext cx="9070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4294967295" descr=""/>
          <p:cNvPicPr/>
          <p:nvPr/>
        </p:nvPicPr>
        <p:blipFill>
          <a:blip r:embed="rId2"/>
          <a:stretch/>
        </p:blipFill>
        <p:spPr>
          <a:xfrm>
            <a:off x="-35280" y="-380880"/>
            <a:ext cx="10114560" cy="60681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8"/>
          <p:cNvSpPr/>
          <p:nvPr/>
        </p:nvSpPr>
        <p:spPr>
          <a:xfrm>
            <a:off x="504000" y="535320"/>
            <a:ext cx="9070920" cy="802800"/>
          </a:xfrm>
          <a:prstGeom prst="rect">
            <a:avLst/>
          </a:prstGeom>
          <a:gradFill rotWithShape="0">
            <a:gsLst>
              <a:gs pos="0">
                <a:srgbClr val="000cdb">
                  <a:alpha val="60000"/>
                </a:srgbClr>
              </a:gs>
              <a:gs pos="100000">
                <a:srgbClr val="00fff9">
                  <a:alpha val="60000"/>
                </a:srgbClr>
              </a:gs>
            </a:gsLst>
            <a:lin ang="13380000"/>
          </a:gradFill>
          <a:ln w="0">
            <a:solidFill>
              <a:srgbClr val="000cdb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Roboto Slab"/>
                <a:ea typeface="DejaVu Sans"/>
              </a:rPr>
              <a:t>Презентация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9" name="TextBox 39"/>
          <p:cNvSpPr/>
          <p:nvPr/>
        </p:nvSpPr>
        <p:spPr>
          <a:xfrm>
            <a:off x="504000" y="1398600"/>
            <a:ext cx="9070920" cy="2056680"/>
          </a:xfrm>
          <a:prstGeom prst="rect">
            <a:avLst/>
          </a:prstGeom>
          <a:gradFill rotWithShape="0">
            <a:gsLst>
              <a:gs pos="0">
                <a:srgbClr val="0100ff">
                  <a:alpha val="70196"/>
                </a:srgbClr>
              </a:gs>
              <a:gs pos="100000">
                <a:srgbClr val="00fff9">
                  <a:alpha val="70196"/>
                </a:srgbClr>
              </a:gs>
            </a:gsLst>
            <a:lin ang="9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Roboto Slab"/>
                <a:ea typeface="DejaVu Sans"/>
              </a:rPr>
              <a:t>Для защиты совместного курсового проекта по дисциплине: «Основы проектирования баз данных»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Roboto Slab"/>
                <a:ea typeface="DejaVu Sans"/>
              </a:rPr>
              <a:t>На темы: «Система учета посещаемости», «АРМ учителя»</a:t>
            </a:r>
            <a:r>
              <a:rPr b="0" lang="ru-RU" sz="3200" spc="-1" strike="noStrike">
                <a:solidFill>
                  <a:srgbClr val="000000"/>
                </a:solidFill>
                <a:latin typeface="Roboto Slab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0" name="TextBox 40"/>
          <p:cNvSpPr/>
          <p:nvPr/>
        </p:nvSpPr>
        <p:spPr>
          <a:xfrm>
            <a:off x="7884000" y="4752000"/>
            <a:ext cx="215928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Roboto Slab"/>
                <a:ea typeface="DejaVu Sans"/>
              </a:rPr>
              <a:t>Выполнили:</a:t>
            </a:r>
            <a:endParaRPr b="0" lang="ru-RU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Roboto Slab"/>
                <a:ea typeface="DejaVu Sans"/>
              </a:rPr>
              <a:t>Ст. гр. &lt;Группа&gt;</a:t>
            </a:r>
            <a:endParaRPr b="0" lang="ru-RU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Roboto Slab"/>
                <a:ea typeface="DejaVu Sans"/>
              </a:rPr>
              <a:t>&lt;ФИО&gt;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1" name="TextBox 41"/>
          <p:cNvSpPr/>
          <p:nvPr/>
        </p:nvSpPr>
        <p:spPr>
          <a:xfrm>
            <a:off x="3982680" y="5328000"/>
            <a:ext cx="211392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&lt;Город&gt;, 2021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"/>
          <p:cNvSpPr txBox="1"/>
          <p:nvPr/>
        </p:nvSpPr>
        <p:spPr>
          <a:xfrm>
            <a:off x="6264000" y="3420000"/>
            <a:ext cx="256428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Таблица с оценками</a:t>
            </a:r>
            <a:endParaRPr b="0" lang="ru-RU" sz="1800" spc="-1" strike="noStrike">
              <a:latin typeface="Roboto Slab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1080000" y="5076000"/>
            <a:ext cx="243000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Страница студента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4" name="Рисунок 67" descr=""/>
          <p:cNvPicPr/>
          <p:nvPr/>
        </p:nvPicPr>
        <p:blipFill>
          <a:blip r:embed="rId1"/>
          <a:stretch/>
        </p:blipFill>
        <p:spPr>
          <a:xfrm>
            <a:off x="360000" y="263880"/>
            <a:ext cx="4154760" cy="478296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68" descr=""/>
          <p:cNvPicPr/>
          <p:nvPr/>
        </p:nvPicPr>
        <p:blipFill>
          <a:blip r:embed="rId2"/>
          <a:stretch/>
        </p:blipFill>
        <p:spPr>
          <a:xfrm>
            <a:off x="4767480" y="2021760"/>
            <a:ext cx="5103360" cy="126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210" dur="indefinite" restart="never" nodeType="tmRoot">
          <p:childTnLst>
            <p:seq>
              <p:cTn id="211" dur="indefinite" nodeType="mainSeq"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 txBox="1"/>
          <p:nvPr/>
        </p:nvSpPr>
        <p:spPr>
          <a:xfrm>
            <a:off x="6300000" y="5076000"/>
            <a:ext cx="250344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Страница предмета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7" name="Рисунок 71" descr=""/>
          <p:cNvPicPr/>
          <p:nvPr/>
        </p:nvPicPr>
        <p:blipFill>
          <a:blip r:embed="rId1"/>
          <a:stretch/>
        </p:blipFill>
        <p:spPr>
          <a:xfrm>
            <a:off x="5315400" y="188640"/>
            <a:ext cx="4263840" cy="486144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 txBox="1"/>
          <p:nvPr/>
        </p:nvSpPr>
        <p:spPr>
          <a:xfrm>
            <a:off x="1656000" y="5073480"/>
            <a:ext cx="210852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Выбор предмета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9" name="Рисунок 70" descr=""/>
          <p:cNvPicPr/>
          <p:nvPr/>
        </p:nvPicPr>
        <p:blipFill>
          <a:blip r:embed="rId2"/>
          <a:stretch/>
        </p:blipFill>
        <p:spPr>
          <a:xfrm>
            <a:off x="629640" y="188640"/>
            <a:ext cx="4158360" cy="486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72"/>
          <p:cNvSpPr/>
          <p:nvPr/>
        </p:nvSpPr>
        <p:spPr>
          <a:xfrm>
            <a:off x="504000" y="72360"/>
            <a:ext cx="9070920" cy="1474920"/>
          </a:xfrm>
          <a:prstGeom prst="rect">
            <a:avLst/>
          </a:prstGeom>
          <a:gradFill rotWithShape="0">
            <a:gsLst>
              <a:gs pos="0">
                <a:srgbClr val="000cdb">
                  <a:alpha val="60000"/>
                </a:srgbClr>
              </a:gs>
              <a:gs pos="100000">
                <a:srgbClr val="00fff9">
                  <a:alpha val="60000"/>
                </a:srgbClr>
              </a:gs>
            </a:gsLst>
            <a:lin ang="13380000"/>
          </a:gradFill>
          <a:ln w="0">
            <a:solidFill>
              <a:srgbClr val="000cdb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Roboto Slab"/>
                <a:ea typeface="DejaVu Sans"/>
              </a:rPr>
              <a:t>На сайте реализован общий чат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504000" y="1611360"/>
            <a:ext cx="9070920" cy="372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9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7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74"/>
          <p:cNvSpPr/>
          <p:nvPr/>
        </p:nvSpPr>
        <p:spPr>
          <a:xfrm>
            <a:off x="3656520" y="5220000"/>
            <a:ext cx="2766240" cy="345600"/>
          </a:xfrm>
          <a:prstGeom prst="rect">
            <a:avLst/>
          </a:prstGeom>
          <a:solidFill>
            <a:srgbClr val="00f5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Концептуальная модель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" name="TextBox 75"/>
          <p:cNvSpPr/>
          <p:nvPr/>
        </p:nvSpPr>
        <p:spPr>
          <a:xfrm>
            <a:off x="504000" y="72000"/>
            <a:ext cx="9070920" cy="1259280"/>
          </a:xfrm>
          <a:prstGeom prst="rect">
            <a:avLst/>
          </a:prstGeom>
          <a:gradFill rotWithShape="0">
            <a:gsLst>
              <a:gs pos="0">
                <a:srgbClr val="000cdb">
                  <a:alpha val="60000"/>
                </a:srgbClr>
              </a:gs>
              <a:gs pos="100000">
                <a:srgbClr val="00fff9">
                  <a:alpha val="60000"/>
                </a:srgbClr>
              </a:gs>
            </a:gsLst>
            <a:lin ang="13380000"/>
          </a:gradFill>
          <a:ln w="0">
            <a:solidFill>
              <a:srgbClr val="000cdb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Roboto Slab"/>
                <a:ea typeface="DejaVu Sans"/>
              </a:rPr>
              <a:t>Разработка базы данных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4" name="Рисунок 76" descr=""/>
          <p:cNvPicPr/>
          <p:nvPr/>
        </p:nvPicPr>
        <p:blipFill>
          <a:blip r:embed="rId1"/>
          <a:stretch/>
        </p:blipFill>
        <p:spPr>
          <a:xfrm>
            <a:off x="820440" y="1441440"/>
            <a:ext cx="8438760" cy="365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280" dur="indefinite" restart="never" nodeType="tmRoot">
          <p:childTnLst>
            <p:seq>
              <p:cTn id="281" dur="indefinite" nodeType="mainSeq"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9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9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7"/>
          <p:cNvSpPr/>
          <p:nvPr/>
        </p:nvSpPr>
        <p:spPr>
          <a:xfrm>
            <a:off x="3924000" y="5010480"/>
            <a:ext cx="2231280" cy="345600"/>
          </a:xfrm>
          <a:prstGeom prst="rect">
            <a:avLst/>
          </a:prstGeom>
          <a:solidFill>
            <a:srgbClr val="00f5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Логическая модель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6" name="Рисунок 78" descr=""/>
          <p:cNvPicPr/>
          <p:nvPr/>
        </p:nvPicPr>
        <p:blipFill>
          <a:blip r:embed="rId1"/>
          <a:stretch/>
        </p:blipFill>
        <p:spPr>
          <a:xfrm>
            <a:off x="145440" y="827280"/>
            <a:ext cx="9788760" cy="40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 txBox="1"/>
          <p:nvPr/>
        </p:nvSpPr>
        <p:spPr>
          <a:xfrm>
            <a:off x="3786480" y="5190480"/>
            <a:ext cx="250776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Физическая модель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826720" y="121680"/>
            <a:ext cx="4427280" cy="492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2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 txBox="1"/>
          <p:nvPr/>
        </p:nvSpPr>
        <p:spPr>
          <a:xfrm>
            <a:off x="3164040" y="4111200"/>
            <a:ext cx="3753000" cy="392400"/>
          </a:xfrm>
          <a:prstGeom prst="rect">
            <a:avLst/>
          </a:prstGeom>
          <a:solidFill>
            <a:srgbClr val="00f9ff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Связь таблиц students и groups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90160" y="1703520"/>
            <a:ext cx="9500400" cy="226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32" dur="indefinite" restart="never" nodeType="tmRoot">
          <p:childTnLst>
            <p:seq>
              <p:cTn id="333" dur="indefinite" nodeType="mainSeq"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00"/>
                            </p:stCondLst>
                            <p:childTnLst>
                              <p:par>
                                <p:cTn id="34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044000" y="244800"/>
            <a:ext cx="2520000" cy="518112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3726360" y="260280"/>
            <a:ext cx="2537640" cy="399852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3708000" y="4381920"/>
            <a:ext cx="2537640" cy="105408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4"/>
          <a:stretch/>
        </p:blipFill>
        <p:spPr>
          <a:xfrm>
            <a:off x="6426360" y="270720"/>
            <a:ext cx="2537640" cy="152928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5"/>
          <a:stretch/>
        </p:blipFill>
        <p:spPr>
          <a:xfrm>
            <a:off x="6444000" y="2088000"/>
            <a:ext cx="2533680" cy="106344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6"/>
          <a:stretch/>
        </p:blipFill>
        <p:spPr>
          <a:xfrm>
            <a:off x="6444000" y="3456000"/>
            <a:ext cx="2520000" cy="198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47" dur="indefinite" restart="never" nodeType="tmRoot">
          <p:childTnLst>
            <p:seq>
              <p:cTn id="348" dur="indefinite" nodeType="mainSeq"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5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7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6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6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000"/>
                            </p:stCondLst>
                            <p:childTnLst>
                              <p:par>
                                <p:cTn id="369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7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0"/>
                            </p:stCondLst>
                            <p:childTnLst>
                              <p:par>
                                <p:cTn id="381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8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8_1"/>
          <p:cNvSpPr/>
          <p:nvPr/>
        </p:nvSpPr>
        <p:spPr>
          <a:xfrm>
            <a:off x="504000" y="2433960"/>
            <a:ext cx="9070920" cy="802800"/>
          </a:xfrm>
          <a:prstGeom prst="rect">
            <a:avLst/>
          </a:prstGeom>
          <a:gradFill rotWithShape="0">
            <a:gsLst>
              <a:gs pos="0">
                <a:srgbClr val="000cdb">
                  <a:alpha val="60000"/>
                </a:srgbClr>
              </a:gs>
              <a:gs pos="100000">
                <a:srgbClr val="00fff9">
                  <a:alpha val="60000"/>
                </a:srgbClr>
              </a:gs>
            </a:gsLst>
            <a:lin ang="13380000"/>
          </a:gradFill>
          <a:ln w="0">
            <a:solidFill>
              <a:srgbClr val="000cdb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Roboto Slab"/>
                <a:ea typeface="DejaVu Sans"/>
              </a:rPr>
              <a:t>Спасибо за внимание!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386" dur="indefinite" restart="never" nodeType="tmRoot">
          <p:childTnLst>
            <p:seq>
              <p:cTn id="387" dur="indefinite" nodeType="mainSeq"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504720" y="2295360"/>
            <a:ext cx="9070920" cy="1079640"/>
          </a:xfrm>
          <a:prstGeom prst="rect">
            <a:avLst/>
          </a:prstGeom>
          <a:gradFill rotWithShape="0">
            <a:gsLst>
              <a:gs pos="0">
                <a:srgbClr val="000cdb">
                  <a:alpha val="70196"/>
                </a:srgbClr>
              </a:gs>
              <a:gs pos="100000">
                <a:srgbClr val="00fff9">
                  <a:alpha val="70196"/>
                </a:srgbClr>
              </a:gs>
            </a:gsLst>
            <a:lin ang="9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ts val="1001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Roboto Slab"/>
                <a:ea typeface="DejaVu Sans"/>
              </a:rPr>
              <a:t>Основные идеи проекта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38_0"/>
          <p:cNvSpPr/>
          <p:nvPr/>
        </p:nvSpPr>
        <p:spPr>
          <a:xfrm>
            <a:off x="504000" y="2433960"/>
            <a:ext cx="9070920" cy="802800"/>
          </a:xfrm>
          <a:prstGeom prst="rect">
            <a:avLst/>
          </a:prstGeom>
          <a:gradFill rotWithShape="0">
            <a:gsLst>
              <a:gs pos="0">
                <a:srgbClr val="000cdb">
                  <a:alpha val="60000"/>
                </a:srgbClr>
              </a:gs>
              <a:gs pos="100000">
                <a:srgbClr val="00fff9">
                  <a:alpha val="60000"/>
                </a:srgbClr>
              </a:gs>
            </a:gsLst>
            <a:lin ang="13380000"/>
          </a:gradFill>
          <a:ln w="0">
            <a:solidFill>
              <a:srgbClr val="000cdb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Roboto Slab"/>
                <a:ea typeface="DejaVu Sans"/>
              </a:rPr>
              <a:t>Технологии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4295160" y="5278320"/>
            <a:ext cx="200484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Web-интерфейс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4442040" y="180000"/>
            <a:ext cx="4377960" cy="261936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1101960" y="3780000"/>
            <a:ext cx="2102040" cy="144000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3690720" y="3780000"/>
            <a:ext cx="1440000" cy="144000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5838120" y="3780000"/>
            <a:ext cx="1293480" cy="144000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5"/>
          <a:stretch/>
        </p:blipFill>
        <p:spPr>
          <a:xfrm>
            <a:off x="7973280" y="3780000"/>
            <a:ext cx="1440000" cy="1440000"/>
          </a:xfrm>
          <a:prstGeom prst="rect">
            <a:avLst/>
          </a:prstGeom>
          <a:ln w="0">
            <a:noFill/>
          </a:ln>
        </p:spPr>
      </p:pic>
      <p:sp>
        <p:nvSpPr>
          <p:cNvPr id="90" name=""/>
          <p:cNvSpPr txBox="1"/>
          <p:nvPr/>
        </p:nvSpPr>
        <p:spPr>
          <a:xfrm>
            <a:off x="1728000" y="3240000"/>
            <a:ext cx="80856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СУБД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4105800" y="3240000"/>
            <a:ext cx="519480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Графический интерфейс управления СУБД</a:t>
            </a:r>
            <a:endParaRPr b="0" lang="ru-RU" sz="1800" spc="-1" strike="noStrike">
              <a:latin typeface="Roboto Slab"/>
            </a:endParaRPr>
          </a:p>
        </p:txBody>
      </p:sp>
      <p:pic>
        <p:nvPicPr>
          <p:cNvPr id="92" name="" descr=""/>
          <p:cNvPicPr/>
          <p:nvPr/>
        </p:nvPicPr>
        <p:blipFill>
          <a:blip r:embed="rId6"/>
          <a:stretch/>
        </p:blipFill>
        <p:spPr>
          <a:xfrm>
            <a:off x="-396000" y="-250560"/>
            <a:ext cx="5053680" cy="356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 0 C 0.03802 0 0.1441 0.02341 0.1826 0.0915 C 0.22118 0.15964 0.24705 0.31256 0.2318 0.4083 C 0.21649 0.50394 0.20747 0.57948 0.0908 0.6661 C -0.02552 0.75279 -0.37517 0.88508 -0.4674 0.9289 E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Motion>
                                    <p:animEffect filter="fade" transition="out">
                                      <p:cBhvr additive="repl"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504720" y="2245680"/>
            <a:ext cx="9070920" cy="1174320"/>
          </a:xfrm>
          <a:prstGeom prst="rect">
            <a:avLst/>
          </a:prstGeom>
          <a:gradFill rotWithShape="0">
            <a:gsLst>
              <a:gs pos="0">
                <a:srgbClr val="000cdb">
                  <a:alpha val="70196"/>
                </a:srgbClr>
              </a:gs>
              <a:gs pos="100000">
                <a:srgbClr val="00fff9">
                  <a:alpha val="70196"/>
                </a:srgbClr>
              </a:gs>
            </a:gsLst>
            <a:lin ang="9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algn="ctr">
              <a:lnSpc>
                <a:spcPts val="1001"/>
              </a:lnSpc>
              <a:spcBef>
                <a:spcPts val="1414"/>
              </a:spcBef>
            </a:pPr>
            <a:r>
              <a:rPr b="0" lang="ru-RU" sz="4400" spc="-1" strike="noStrike">
                <a:solidFill>
                  <a:srgbClr val="000000"/>
                </a:solidFill>
                <a:latin typeface="Roboto Slab"/>
                <a:ea typeface="DejaVu Sans"/>
              </a:rPr>
              <a:t>Принцип работы системы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55"/>
          <p:cNvSpPr/>
          <p:nvPr/>
        </p:nvSpPr>
        <p:spPr>
          <a:xfrm>
            <a:off x="4320000" y="5130000"/>
            <a:ext cx="1439280" cy="539280"/>
          </a:xfrm>
          <a:prstGeom prst="rect">
            <a:avLst/>
          </a:prstGeom>
          <a:solidFill>
            <a:srgbClr val="00f5ff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Roboto Slab"/>
                <a:ea typeface="DejaVu Sans"/>
              </a:rPr>
              <a:t>Кольцо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5" name="TextBox 51"/>
          <p:cNvSpPr/>
          <p:nvPr/>
        </p:nvSpPr>
        <p:spPr>
          <a:xfrm>
            <a:off x="504000" y="2592000"/>
            <a:ext cx="1439280" cy="539280"/>
          </a:xfrm>
          <a:prstGeom prst="rect">
            <a:avLst/>
          </a:prstGeom>
          <a:solidFill>
            <a:srgbClr val="00f5ff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Roboto Slab"/>
                <a:ea typeface="DejaVu Sans"/>
              </a:rPr>
              <a:t>Брелок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6" name="Рисунок 48" descr=""/>
          <p:cNvPicPr/>
          <p:nvPr/>
        </p:nvPicPr>
        <p:blipFill>
          <a:blip r:embed="rId1"/>
          <a:stretch/>
        </p:blipFill>
        <p:spPr>
          <a:xfrm>
            <a:off x="-612000" y="-216000"/>
            <a:ext cx="3529080" cy="3345120"/>
          </a:xfrm>
          <a:prstGeom prst="rect">
            <a:avLst/>
          </a:prstGeom>
          <a:ln w="0">
            <a:noFill/>
          </a:ln>
        </p:spPr>
      </p:pic>
      <p:sp>
        <p:nvSpPr>
          <p:cNvPr id="97" name="TextBox 52"/>
          <p:cNvSpPr/>
          <p:nvPr/>
        </p:nvSpPr>
        <p:spPr>
          <a:xfrm>
            <a:off x="4410000" y="2592000"/>
            <a:ext cx="1259280" cy="539280"/>
          </a:xfrm>
          <a:prstGeom prst="rect">
            <a:avLst/>
          </a:prstGeom>
          <a:solidFill>
            <a:srgbClr val="00f5ff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Roboto Slab"/>
                <a:ea typeface="DejaVu Sans"/>
              </a:rPr>
              <a:t>Карта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8" name="Рисунок 49" descr=""/>
          <p:cNvPicPr/>
          <p:nvPr/>
        </p:nvPicPr>
        <p:blipFill>
          <a:blip r:embed="rId2"/>
          <a:stretch/>
        </p:blipFill>
        <p:spPr>
          <a:xfrm>
            <a:off x="3192480" y="-468000"/>
            <a:ext cx="3694320" cy="3694320"/>
          </a:xfrm>
          <a:prstGeom prst="rect">
            <a:avLst/>
          </a:prstGeom>
          <a:ln w="0">
            <a:noFill/>
          </a:ln>
        </p:spPr>
      </p:pic>
      <p:sp>
        <p:nvSpPr>
          <p:cNvPr id="99" name="TextBox 53"/>
          <p:cNvSpPr/>
          <p:nvPr/>
        </p:nvSpPr>
        <p:spPr>
          <a:xfrm>
            <a:off x="7920000" y="2628000"/>
            <a:ext cx="1439280" cy="539280"/>
          </a:xfrm>
          <a:prstGeom prst="rect">
            <a:avLst/>
          </a:prstGeom>
          <a:solidFill>
            <a:srgbClr val="00f5ff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Roboto Slab"/>
                <a:ea typeface="DejaVu Sans"/>
              </a:rPr>
              <a:t>Браслет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0" name="Рисунок 50" descr=""/>
          <p:cNvPicPr/>
          <p:nvPr/>
        </p:nvPicPr>
        <p:blipFill>
          <a:blip r:embed="rId3"/>
          <a:stretch/>
        </p:blipFill>
        <p:spPr>
          <a:xfrm>
            <a:off x="7020000" y="7200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54" descr=""/>
          <p:cNvPicPr/>
          <p:nvPr/>
        </p:nvPicPr>
        <p:blipFill>
          <a:blip r:embed="rId4"/>
          <a:stretch/>
        </p:blipFill>
        <p:spPr>
          <a:xfrm>
            <a:off x="4278240" y="3420000"/>
            <a:ext cx="1523160" cy="166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59"/>
          <p:cNvSpPr/>
          <p:nvPr/>
        </p:nvSpPr>
        <p:spPr>
          <a:xfrm>
            <a:off x="540000" y="4860000"/>
            <a:ext cx="3898440" cy="345600"/>
          </a:xfrm>
          <a:prstGeom prst="rect">
            <a:avLst/>
          </a:prstGeom>
          <a:gradFill rotWithShape="0">
            <a:gsLst>
              <a:gs pos="0">
                <a:srgbClr val="00f5ff">
                  <a:alpha val="50196"/>
                </a:srgbClr>
              </a:gs>
              <a:gs pos="50000">
                <a:srgbClr val="00f5ff">
                  <a:alpha val="50196"/>
                </a:srgbClr>
              </a:gs>
              <a:gs pos="100000">
                <a:srgbClr val="00f5ff">
                  <a:alpha val="50196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RC522 — Устройство чтения меток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3" name="Рисунок 58" descr=""/>
          <p:cNvPicPr/>
          <p:nvPr/>
        </p:nvPicPr>
        <p:blipFill>
          <a:blip r:embed="rId1"/>
          <a:stretch/>
        </p:blipFill>
        <p:spPr>
          <a:xfrm>
            <a:off x="0" y="0"/>
            <a:ext cx="5063400" cy="4658400"/>
          </a:xfrm>
          <a:prstGeom prst="rect">
            <a:avLst/>
          </a:prstGeom>
          <a:ln w="0">
            <a:noFill/>
          </a:ln>
        </p:spPr>
      </p:pic>
      <p:sp>
        <p:nvSpPr>
          <p:cNvPr id="104" name="TextBox 60"/>
          <p:cNvSpPr/>
          <p:nvPr/>
        </p:nvSpPr>
        <p:spPr>
          <a:xfrm>
            <a:off x="5940000" y="4860000"/>
            <a:ext cx="3387960" cy="345600"/>
          </a:xfrm>
          <a:prstGeom prst="rect">
            <a:avLst/>
          </a:prstGeom>
          <a:solidFill>
            <a:srgbClr val="00f5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ESP-8266 - «мозг» устройства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5" name="Рисунок 61" descr=""/>
          <p:cNvPicPr/>
          <p:nvPr/>
        </p:nvPicPr>
        <p:blipFill>
          <a:blip r:embed="rId2"/>
          <a:stretch/>
        </p:blipFill>
        <p:spPr>
          <a:xfrm>
            <a:off x="5614200" y="394200"/>
            <a:ext cx="4285080" cy="428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 txBox="1"/>
          <p:nvPr/>
        </p:nvSpPr>
        <p:spPr>
          <a:xfrm>
            <a:off x="3420000" y="5040000"/>
            <a:ext cx="271368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Форма записи визита</a:t>
            </a:r>
            <a:endParaRPr b="0" lang="ru-RU" sz="1800" spc="-1" strike="noStrike">
              <a:latin typeface="Roboto Slab"/>
            </a:endParaRPr>
          </a:p>
        </p:txBody>
      </p:sp>
      <p:pic>
        <p:nvPicPr>
          <p:cNvPr id="107" name="Рисунок 63" descr=""/>
          <p:cNvPicPr/>
          <p:nvPr/>
        </p:nvPicPr>
        <p:blipFill>
          <a:blip r:embed="rId1"/>
          <a:stretch/>
        </p:blipFill>
        <p:spPr>
          <a:xfrm>
            <a:off x="2061000" y="309240"/>
            <a:ext cx="5959080" cy="469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7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"/>
          <p:cNvSpPr txBox="1"/>
          <p:nvPr/>
        </p:nvSpPr>
        <p:spPr>
          <a:xfrm>
            <a:off x="3960000" y="5220000"/>
            <a:ext cx="358992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График общей посещаемости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9" name="Рисунок 65" descr=""/>
          <p:cNvPicPr/>
          <p:nvPr/>
        </p:nvPicPr>
        <p:blipFill>
          <a:blip r:embed="rId1"/>
          <a:stretch/>
        </p:blipFill>
        <p:spPr>
          <a:xfrm>
            <a:off x="155880" y="319320"/>
            <a:ext cx="9767880" cy="481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"/>
          <p:cNvSpPr txBox="1"/>
          <p:nvPr/>
        </p:nvSpPr>
        <p:spPr>
          <a:xfrm>
            <a:off x="3780000" y="5112000"/>
            <a:ext cx="2524680" cy="392400"/>
          </a:xfrm>
          <a:prstGeom prst="rect">
            <a:avLst/>
          </a:prstGeom>
          <a:solidFill>
            <a:srgbClr val="00fff9">
              <a:alpha val="70000"/>
            </a:srgbClr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Roboto Slab"/>
              </a:rPr>
              <a:t>Форма авторизации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97920" y="482040"/>
            <a:ext cx="9884880" cy="441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Application>LibreOffice/7.1.7.2$Linux_X86_64 LibreOffice_project/10$Build-2</Application>
  <AppVersion>15.0000</AppVersion>
  <Words>429</Words>
  <Paragraphs>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2021-12-04T16:08:56Z</dcterms:modified>
  <cp:revision>21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18</vt:i4>
  </property>
</Properties>
</file>